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68" r:id="rId5"/>
    <p:sldId id="275" r:id="rId6"/>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894B9"/>
    <a:srgbClr val="E8FFE8"/>
    <a:srgbClr val="E7B8CE"/>
    <a:srgbClr val="EDEB9F"/>
    <a:srgbClr val="EDD971"/>
    <a:srgbClr val="E783DD"/>
    <a:srgbClr val="F7A9A0"/>
    <a:srgbClr val="E0DA69"/>
    <a:srgbClr val="8DD6B8"/>
    <a:srgbClr val="E7A0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0000" autoAdjust="0"/>
  </p:normalViewPr>
  <p:slideViewPr>
    <p:cSldViewPr snapToGrid="0" snapToObjects="1">
      <p:cViewPr varScale="1">
        <p:scale>
          <a:sx n="54" d="100"/>
          <a:sy n="54" d="100"/>
        </p:scale>
        <p:origin x="224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DEA6387-3E5B-488F-8621-0D6DC1DA2005}" type="datetimeFigureOut">
              <a:rPr lang="en-US" smtClean="0"/>
              <a:t>4/30/2021</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44DE221-E140-4A0C-BB0C-23999810288B}" type="slidenum">
              <a:rPr lang="en-US" smtClean="0"/>
              <a:t>‹#›</a:t>
            </a:fld>
            <a:endParaRPr lang="en-US"/>
          </a:p>
        </p:txBody>
      </p:sp>
    </p:spTree>
    <p:extLst>
      <p:ext uri="{BB962C8B-B14F-4D97-AF65-F5344CB8AC3E}">
        <p14:creationId xmlns:p14="http://schemas.microsoft.com/office/powerpoint/2010/main" val="101050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4DE221-E140-4A0C-BB0C-23999810288B}" type="slidenum">
              <a:rPr lang="en-US" smtClean="0"/>
              <a:t>1</a:t>
            </a:fld>
            <a:endParaRPr lang="en-US"/>
          </a:p>
        </p:txBody>
      </p:sp>
    </p:spTree>
    <p:extLst>
      <p:ext uri="{BB962C8B-B14F-4D97-AF65-F5344CB8AC3E}">
        <p14:creationId xmlns:p14="http://schemas.microsoft.com/office/powerpoint/2010/main" val="3280315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4DE221-E140-4A0C-BB0C-23999810288B}" type="slidenum">
              <a:rPr lang="en-US" smtClean="0"/>
              <a:t>2</a:t>
            </a:fld>
            <a:endParaRPr lang="en-US"/>
          </a:p>
        </p:txBody>
      </p:sp>
    </p:spTree>
    <p:extLst>
      <p:ext uri="{BB962C8B-B14F-4D97-AF65-F5344CB8AC3E}">
        <p14:creationId xmlns:p14="http://schemas.microsoft.com/office/powerpoint/2010/main" val="2482232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F2FD52-FF12-0C45-83F8-FD52EC950C85}"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313567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2FD52-FF12-0C45-83F8-FD52EC950C85}"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74306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2FD52-FF12-0C45-83F8-FD52EC950C85}"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223414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2FD52-FF12-0C45-83F8-FD52EC950C85}"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111900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F2FD52-FF12-0C45-83F8-FD52EC950C85}"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7247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F2FD52-FF12-0C45-83F8-FD52EC950C85}"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155642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F2FD52-FF12-0C45-83F8-FD52EC950C85}"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135786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F2FD52-FF12-0C45-83F8-FD52EC950C85}"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423045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2FD52-FF12-0C45-83F8-FD52EC950C85}" type="datetimeFigureOut">
              <a:rPr lang="en-US" smtClean="0"/>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25263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127214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a:p>
        </p:txBody>
      </p:sp>
    </p:spTree>
    <p:extLst>
      <p:ext uri="{BB962C8B-B14F-4D97-AF65-F5344CB8AC3E}">
        <p14:creationId xmlns:p14="http://schemas.microsoft.com/office/powerpoint/2010/main" val="161208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6F2FD52-FF12-0C45-83F8-FD52EC950C85}" type="datetimeFigureOut">
              <a:rPr lang="en-US" smtClean="0"/>
              <a:t>4/30/2021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0A173C3-D530-7A43-9535-0C39177A634B}" type="slidenum">
              <a:rPr lang="en-US" smtClean="0"/>
              <a:t>‹#›</a:t>
            </a:fld>
            <a:endParaRPr lang="en-US"/>
          </a:p>
        </p:txBody>
      </p:sp>
    </p:spTree>
    <p:extLst>
      <p:ext uri="{BB962C8B-B14F-4D97-AF65-F5344CB8AC3E}">
        <p14:creationId xmlns:p14="http://schemas.microsoft.com/office/powerpoint/2010/main" val="504102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cisd.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cisd.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07-06 at 7.29.0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6858000" cy="9144000"/>
          </a:xfrm>
          <a:prstGeom prst="rect">
            <a:avLst/>
          </a:prstGeom>
        </p:spPr>
      </p:pic>
      <p:sp>
        <p:nvSpPr>
          <p:cNvPr id="3" name="TextBox 2"/>
          <p:cNvSpPr txBox="1"/>
          <p:nvPr/>
        </p:nvSpPr>
        <p:spPr>
          <a:xfrm>
            <a:off x="1" y="1332068"/>
            <a:ext cx="6858000" cy="461665"/>
          </a:xfrm>
          <a:prstGeom prst="rect">
            <a:avLst/>
          </a:prstGeom>
          <a:noFill/>
        </p:spPr>
        <p:txBody>
          <a:bodyPr wrap="square" rtlCol="0">
            <a:spAutoFit/>
          </a:bodyPr>
          <a:lstStyle/>
          <a:p>
            <a:pPr algn="ctr"/>
            <a:r>
              <a:rPr lang="en-US" sz="2400" b="1" dirty="0">
                <a:latin typeface="Footlight MT Light" panose="0204060206030A020304" pitchFamily="18" charset="0"/>
              </a:rPr>
              <a:t>Corsicana Middle School</a:t>
            </a:r>
          </a:p>
        </p:txBody>
      </p:sp>
      <p:sp>
        <p:nvSpPr>
          <p:cNvPr id="4" name="TextBox 3"/>
          <p:cNvSpPr txBox="1"/>
          <p:nvPr/>
        </p:nvSpPr>
        <p:spPr>
          <a:xfrm>
            <a:off x="152400" y="1887658"/>
            <a:ext cx="3774813" cy="461665"/>
          </a:xfrm>
          <a:prstGeom prst="rect">
            <a:avLst/>
          </a:prstGeom>
          <a:noFill/>
        </p:spPr>
        <p:txBody>
          <a:bodyPr wrap="square" rtlCol="0">
            <a:spAutoFit/>
          </a:bodyPr>
          <a:lstStyle/>
          <a:p>
            <a:pPr algn="ctr"/>
            <a:r>
              <a:rPr lang="en-US" sz="2400" dirty="0">
                <a:latin typeface="Bahnschrift SemiBold Condensed" panose="020B0502040204020203" pitchFamily="34" charset="0"/>
              </a:rPr>
              <a:t>Parent Family Engagement</a:t>
            </a:r>
          </a:p>
        </p:txBody>
      </p:sp>
      <p:sp>
        <p:nvSpPr>
          <p:cNvPr id="6" name="TextBox 5"/>
          <p:cNvSpPr txBox="1"/>
          <p:nvPr/>
        </p:nvSpPr>
        <p:spPr>
          <a:xfrm>
            <a:off x="4079613" y="1929908"/>
            <a:ext cx="2655139" cy="307777"/>
          </a:xfrm>
          <a:prstGeom prst="rect">
            <a:avLst/>
          </a:prstGeom>
          <a:noFill/>
        </p:spPr>
        <p:txBody>
          <a:bodyPr wrap="square" rtlCol="0">
            <a:spAutoFit/>
          </a:bodyPr>
          <a:lstStyle/>
          <a:p>
            <a:pPr algn="ctr"/>
            <a:r>
              <a:rPr lang="en-US" sz="1400" b="1" dirty="0">
                <a:latin typeface="Bahnschrift SemiBold Condensed" panose="020B0502040204020203" pitchFamily="34" charset="0"/>
              </a:rPr>
              <a:t>Building Partnerships at CMS</a:t>
            </a:r>
          </a:p>
        </p:txBody>
      </p:sp>
      <p:sp>
        <p:nvSpPr>
          <p:cNvPr id="7" name="TextBox 6"/>
          <p:cNvSpPr txBox="1"/>
          <p:nvPr/>
        </p:nvSpPr>
        <p:spPr>
          <a:xfrm>
            <a:off x="4079613" y="3753208"/>
            <a:ext cx="2655139" cy="461665"/>
          </a:xfrm>
          <a:prstGeom prst="rect">
            <a:avLst/>
          </a:prstGeom>
          <a:noFill/>
        </p:spPr>
        <p:txBody>
          <a:bodyPr wrap="square" rtlCol="0">
            <a:spAutoFit/>
          </a:bodyPr>
          <a:lstStyle/>
          <a:p>
            <a:pPr algn="ctr"/>
            <a:r>
              <a:rPr lang="en-US" sz="2400" dirty="0">
                <a:latin typeface="Bahnschrift SemiBold Condensed" panose="020B0502040204020203" pitchFamily="34" charset="0"/>
              </a:rPr>
              <a:t>Upcoming Events</a:t>
            </a:r>
          </a:p>
        </p:txBody>
      </p:sp>
      <p:sp>
        <p:nvSpPr>
          <p:cNvPr id="8" name="TextBox 7"/>
          <p:cNvSpPr txBox="1"/>
          <p:nvPr/>
        </p:nvSpPr>
        <p:spPr>
          <a:xfrm>
            <a:off x="157966" y="2379092"/>
            <a:ext cx="3798381" cy="4385816"/>
          </a:xfrm>
          <a:prstGeom prst="rect">
            <a:avLst/>
          </a:prstGeom>
          <a:noFill/>
        </p:spPr>
        <p:txBody>
          <a:bodyPr wrap="square" rtlCol="0">
            <a:spAutoFit/>
          </a:bodyPr>
          <a:lstStyle/>
          <a:p>
            <a:r>
              <a:rPr lang="en-US" sz="900" b="1" dirty="0">
                <a:latin typeface="Verdana" panose="020B0604030504040204" pitchFamily="34" charset="0"/>
                <a:ea typeface="Verdana" panose="020B0604030504040204" pitchFamily="34" charset="0"/>
              </a:rPr>
              <a:t>School-Parent Compact </a:t>
            </a:r>
            <a:endParaRPr lang="en-US" sz="900" dirty="0">
              <a:latin typeface="Verdana" panose="020B0604030504040204" pitchFamily="34" charset="0"/>
              <a:ea typeface="Verdana" panose="020B0604030504040204" pitchFamily="34" charset="0"/>
            </a:endParaRPr>
          </a:p>
          <a:p>
            <a:r>
              <a:rPr lang="en-US" sz="900" dirty="0">
                <a:latin typeface="Verdana" panose="020B0604030504040204" pitchFamily="34" charset="0"/>
                <a:ea typeface="Verdana" panose="020B0604030504040204" pitchFamily="34" charset="0"/>
              </a:rPr>
              <a:t> </a:t>
            </a:r>
            <a:r>
              <a:rPr lang="en-US" sz="900" b="1" dirty="0">
                <a:latin typeface="Verdana" panose="020B0604030504040204" pitchFamily="34" charset="0"/>
                <a:ea typeface="Verdana" panose="020B0604030504040204" pitchFamily="34" charset="0"/>
              </a:rPr>
              <a:t> </a:t>
            </a:r>
            <a:r>
              <a:rPr lang="en-US" sz="900" dirty="0">
                <a:latin typeface="Verdana" panose="020B0604030504040204" pitchFamily="34" charset="0"/>
                <a:ea typeface="Verdana" panose="020B0604030504040204" pitchFamily="34" charset="0"/>
                <a:cs typeface="Arial" panose="020B0604020202020204" pitchFamily="34" charset="0"/>
              </a:rPr>
              <a:t>Our annual school-family compact offers ways that we can work together to help our students succeed.  This compact provides strategies to help connect learning at school and at home. </a:t>
            </a:r>
          </a:p>
          <a:p>
            <a:endParaRPr lang="en-US" sz="900" dirty="0">
              <a:latin typeface="Verdana" panose="020B0604030504040204" pitchFamily="34" charset="0"/>
              <a:ea typeface="Verdana" panose="020B0604030504040204" pitchFamily="34" charset="0"/>
            </a:endParaRPr>
          </a:p>
          <a:p>
            <a:r>
              <a:rPr lang="en-US" sz="900" b="1" dirty="0">
                <a:latin typeface="Verdana" panose="020B0604030504040204" pitchFamily="34" charset="0"/>
                <a:ea typeface="Verdana" panose="020B0604030504040204" pitchFamily="34" charset="0"/>
              </a:rPr>
              <a:t>Parent Family Engagement Policy</a:t>
            </a:r>
            <a:endParaRPr lang="en-US" sz="900" dirty="0">
              <a:latin typeface="Verdana" panose="020B0604030504040204" pitchFamily="34" charset="0"/>
              <a:ea typeface="Verdana" panose="020B0604030504040204" pitchFamily="34" charset="0"/>
            </a:endParaRPr>
          </a:p>
          <a:p>
            <a:r>
              <a:rPr lang="en-US" sz="900" dirty="0">
                <a:latin typeface="Verdana" panose="020B0604030504040204" pitchFamily="34" charset="0"/>
                <a:ea typeface="Verdana" panose="020B0604030504040204" pitchFamily="34" charset="0"/>
              </a:rPr>
              <a:t>Our Parent and Family Engagement Policy is designed to help strengthen our partnership with parents and the community in educating students.  The goal is to empower families with information to navigate the educational system, provide greater access to information affecting their students’ ability to achieve in the academic setting, support personnel within the District, and to have a voice in planning and decision-making.  </a:t>
            </a:r>
          </a:p>
          <a:p>
            <a:r>
              <a:rPr lang="en-US" sz="900" dirty="0">
                <a:latin typeface="Verdana" panose="020B0604030504040204" pitchFamily="34" charset="0"/>
                <a:ea typeface="Verdana" panose="020B0604030504040204" pitchFamily="34" charset="0"/>
              </a:rPr>
              <a:t> </a:t>
            </a:r>
          </a:p>
          <a:p>
            <a:r>
              <a:rPr lang="en-US" sz="900" b="1" dirty="0">
                <a:latin typeface="Verdana" panose="020B0604030504040204" pitchFamily="34" charset="0"/>
                <a:ea typeface="Verdana" panose="020B0604030504040204" pitchFamily="34" charset="0"/>
              </a:rPr>
              <a:t>Annual Title I Meeting </a:t>
            </a:r>
            <a:endParaRPr lang="en-US" sz="900" dirty="0">
              <a:latin typeface="Verdana" panose="020B0604030504040204" pitchFamily="34" charset="0"/>
              <a:ea typeface="Verdana" panose="020B0604030504040204" pitchFamily="34" charset="0"/>
            </a:endParaRPr>
          </a:p>
          <a:p>
            <a:r>
              <a:rPr lang="en-US" sz="900" dirty="0">
                <a:latin typeface="Verdana" panose="020B0604030504040204" pitchFamily="34" charset="0"/>
                <a:ea typeface="Verdana" panose="020B0604030504040204" pitchFamily="34" charset="0"/>
              </a:rPr>
              <a:t>The Annual Title I Meeting was held in the fall. The purpose of the meeting was to provide information regarding CMS’s commitment to each student’s education.  Information about parents’ rights, parents’ responsibilities, and the importance of partnership in education was also presented.</a:t>
            </a:r>
          </a:p>
          <a:p>
            <a:endParaRPr lang="en-US" sz="900" dirty="0">
              <a:latin typeface="Verdana" panose="020B0604030504040204" pitchFamily="34" charset="0"/>
              <a:ea typeface="Verdana" panose="020B0604030504040204" pitchFamily="34" charset="0"/>
            </a:endParaRPr>
          </a:p>
          <a:p>
            <a:r>
              <a:rPr lang="en-US" sz="900" dirty="0">
                <a:latin typeface="Verdana" panose="020B0604030504040204" pitchFamily="34" charset="0"/>
                <a:ea typeface="Verdana" panose="020B0604030504040204" pitchFamily="34" charset="0"/>
              </a:rPr>
              <a:t>School-Parent Compact, Parent Family Engagement Policy, and Annual Title I Meeting via Zoom are on the CMS Webpage.  Go to:</a:t>
            </a:r>
          </a:p>
          <a:p>
            <a:pPr marL="171450" indent="-171450">
              <a:buFont typeface="Arial" panose="020B0604020202020204" pitchFamily="34" charset="0"/>
              <a:buChar char="•"/>
            </a:pPr>
            <a:r>
              <a:rPr lang="en-US" sz="900" dirty="0">
                <a:latin typeface="Verdana" panose="020B0604030504040204" pitchFamily="34" charset="0"/>
                <a:ea typeface="Verdana" panose="020B0604030504040204" pitchFamily="34" charset="0"/>
              </a:rPr>
              <a:t>Cisd.org</a:t>
            </a:r>
          </a:p>
          <a:p>
            <a:pPr marL="171450" indent="-171450">
              <a:buFont typeface="Arial" panose="020B0604020202020204" pitchFamily="34" charset="0"/>
              <a:buChar char="•"/>
            </a:pPr>
            <a:r>
              <a:rPr lang="en-US" sz="900" dirty="0">
                <a:latin typeface="Verdana" panose="020B0604030504040204" pitchFamily="34" charset="0"/>
                <a:ea typeface="Verdana" panose="020B0604030504040204" pitchFamily="34" charset="0"/>
              </a:rPr>
              <a:t>Under schools choose:  Corsicana Middle School</a:t>
            </a:r>
          </a:p>
          <a:p>
            <a:pPr marL="171450" indent="-171450">
              <a:buFont typeface="Arial" panose="020B0604020202020204" pitchFamily="34" charset="0"/>
              <a:buChar char="•"/>
            </a:pPr>
            <a:r>
              <a:rPr lang="en-US" sz="900" dirty="0">
                <a:latin typeface="Verdana" panose="020B0604030504040204" pitchFamily="34" charset="0"/>
                <a:ea typeface="Verdana" panose="020B0604030504040204" pitchFamily="34" charset="0"/>
              </a:rPr>
              <a:t>Go to About our school</a:t>
            </a:r>
          </a:p>
          <a:p>
            <a:pPr marL="171450" indent="-171450">
              <a:buFont typeface="Arial" panose="020B0604020202020204" pitchFamily="34" charset="0"/>
              <a:buChar char="•"/>
            </a:pPr>
            <a:r>
              <a:rPr lang="en-US" sz="900" dirty="0">
                <a:latin typeface="Verdana" panose="020B0604030504040204" pitchFamily="34" charset="0"/>
                <a:ea typeface="Verdana" panose="020B0604030504040204" pitchFamily="34" charset="0"/>
              </a:rPr>
              <a:t>Required Postings</a:t>
            </a:r>
          </a:p>
          <a:p>
            <a:pPr marL="171450" indent="-171450">
              <a:buFont typeface="Arial" panose="020B0604020202020204" pitchFamily="34" charset="0"/>
              <a:buChar char="•"/>
            </a:pPr>
            <a:r>
              <a:rPr lang="en-US" sz="900" dirty="0">
                <a:latin typeface="Verdana" panose="020B0604030504040204" pitchFamily="34" charset="0"/>
                <a:ea typeface="Verdana" panose="020B0604030504040204" pitchFamily="34" charset="0"/>
              </a:rPr>
              <a:t>Title I Meeting/Parent Compact Letter</a:t>
            </a:r>
          </a:p>
        </p:txBody>
      </p:sp>
      <p:sp>
        <p:nvSpPr>
          <p:cNvPr id="9" name="TextBox 8"/>
          <p:cNvSpPr txBox="1"/>
          <p:nvPr/>
        </p:nvSpPr>
        <p:spPr>
          <a:xfrm>
            <a:off x="4046189" y="4214873"/>
            <a:ext cx="2969777" cy="2769989"/>
          </a:xfrm>
          <a:prstGeom prst="rect">
            <a:avLst/>
          </a:prstGeom>
          <a:noFill/>
        </p:spPr>
        <p:txBody>
          <a:bodyPr wrap="square" rtlCol="0">
            <a:spAutoFit/>
          </a:bodyPr>
          <a:lstStyle/>
          <a:p>
            <a:r>
              <a:rPr lang="en-US" sz="1400" b="1" dirty="0">
                <a:latin typeface="Arial" panose="020B0604020202020204" pitchFamily="34" charset="0"/>
                <a:ea typeface="Verdana" panose="020B0604030504040204" pitchFamily="34" charset="0"/>
                <a:cs typeface="Arial" panose="020B0604020202020204" pitchFamily="34" charset="0"/>
              </a:rPr>
              <a:t>May</a:t>
            </a:r>
            <a:r>
              <a:rPr lang="en-US" sz="1000" dirty="0">
                <a:latin typeface="Arial" panose="020B0604020202020204" pitchFamily="34" charset="0"/>
                <a:ea typeface="Verdana" panose="020B0604030504040204" pitchFamily="34" charset="0"/>
                <a:cs typeface="Arial" panose="020B0604020202020204" pitchFamily="34" charset="0"/>
              </a:rPr>
              <a:t> </a:t>
            </a:r>
          </a:p>
          <a:p>
            <a:r>
              <a:rPr lang="en-US" sz="1000" dirty="0">
                <a:latin typeface="Arial" panose="020B0604020202020204" pitchFamily="34" charset="0"/>
                <a:ea typeface="Verdana" panose="020B0604030504040204" pitchFamily="34" charset="0"/>
                <a:cs typeface="Arial" panose="020B0604020202020204" pitchFamily="34" charset="0"/>
              </a:rPr>
              <a:t>5/4 – Algebra I STAAR	</a:t>
            </a:r>
          </a:p>
          <a:p>
            <a:r>
              <a:rPr lang="en-US" sz="1000" dirty="0">
                <a:latin typeface="Arial" panose="020B0604020202020204" pitchFamily="34" charset="0"/>
                <a:ea typeface="Verdana" panose="020B0604030504040204" pitchFamily="34" charset="0"/>
                <a:cs typeface="Arial" panose="020B0604020202020204" pitchFamily="34" charset="0"/>
              </a:rPr>
              <a:t>5/6 – Science STAAR 8</a:t>
            </a:r>
            <a:r>
              <a:rPr lang="en-US" sz="1000" baseline="30000" dirty="0">
                <a:latin typeface="Arial" panose="020B0604020202020204" pitchFamily="34" charset="0"/>
                <a:ea typeface="Verdana" panose="020B0604030504040204" pitchFamily="34" charset="0"/>
                <a:cs typeface="Arial" panose="020B0604020202020204" pitchFamily="34" charset="0"/>
              </a:rPr>
              <a:t>th</a:t>
            </a:r>
            <a:r>
              <a:rPr lang="en-US" sz="1000" dirty="0">
                <a:latin typeface="Arial" panose="020B0604020202020204" pitchFamily="34" charset="0"/>
                <a:ea typeface="Verdana" panose="020B0604030504040204" pitchFamily="34" charset="0"/>
                <a:cs typeface="Arial" panose="020B0604020202020204" pitchFamily="34" charset="0"/>
              </a:rPr>
              <a:t> Grade</a:t>
            </a:r>
          </a:p>
          <a:p>
            <a:r>
              <a:rPr lang="en-US" sz="1000" dirty="0">
                <a:latin typeface="Arial" panose="020B0604020202020204" pitchFamily="34" charset="0"/>
                <a:ea typeface="Verdana" panose="020B0604030504040204" pitchFamily="34" charset="0"/>
                <a:cs typeface="Arial" panose="020B0604020202020204" pitchFamily="34" charset="0"/>
              </a:rPr>
              <a:t>5/7 – Social Studies STAAR 8</a:t>
            </a:r>
            <a:r>
              <a:rPr lang="en-US" sz="1000" baseline="30000" dirty="0">
                <a:latin typeface="Arial" panose="020B0604020202020204" pitchFamily="34" charset="0"/>
                <a:ea typeface="Verdana" panose="020B0604030504040204" pitchFamily="34" charset="0"/>
                <a:cs typeface="Arial" panose="020B0604020202020204" pitchFamily="34" charset="0"/>
              </a:rPr>
              <a:t>th</a:t>
            </a:r>
            <a:r>
              <a:rPr lang="en-US" sz="1000" dirty="0">
                <a:latin typeface="Arial" panose="020B0604020202020204" pitchFamily="34" charset="0"/>
                <a:ea typeface="Verdana" panose="020B0604030504040204" pitchFamily="34" charset="0"/>
                <a:cs typeface="Arial" panose="020B0604020202020204" pitchFamily="34" charset="0"/>
              </a:rPr>
              <a:t> Grade</a:t>
            </a:r>
          </a:p>
          <a:p>
            <a:r>
              <a:rPr lang="en-US" sz="1000" dirty="0">
                <a:latin typeface="Arial" panose="020B0604020202020204" pitchFamily="34" charset="0"/>
                <a:ea typeface="Verdana" panose="020B0604030504040204" pitchFamily="34" charset="0"/>
                <a:cs typeface="Arial" panose="020B0604020202020204" pitchFamily="34" charset="0"/>
              </a:rPr>
              <a:t>5/11 – Math STAAR 7</a:t>
            </a:r>
            <a:r>
              <a:rPr lang="en-US" sz="1000" baseline="30000" dirty="0">
                <a:latin typeface="Arial" panose="020B0604020202020204" pitchFamily="34" charset="0"/>
                <a:ea typeface="Verdana" panose="020B0604030504040204" pitchFamily="34" charset="0"/>
                <a:cs typeface="Arial" panose="020B0604020202020204" pitchFamily="34" charset="0"/>
              </a:rPr>
              <a:t>th</a:t>
            </a:r>
            <a:r>
              <a:rPr lang="en-US" sz="1000" dirty="0">
                <a:latin typeface="Arial" panose="020B0604020202020204" pitchFamily="34" charset="0"/>
                <a:ea typeface="Verdana" panose="020B0604030504040204" pitchFamily="34" charset="0"/>
                <a:cs typeface="Arial" panose="020B0604020202020204" pitchFamily="34" charset="0"/>
              </a:rPr>
              <a:t> &amp; 8</a:t>
            </a:r>
            <a:r>
              <a:rPr lang="en-US" sz="1000" baseline="30000" dirty="0">
                <a:latin typeface="Arial" panose="020B0604020202020204" pitchFamily="34" charset="0"/>
                <a:ea typeface="Verdana" panose="020B0604030504040204" pitchFamily="34" charset="0"/>
                <a:cs typeface="Arial" panose="020B0604020202020204" pitchFamily="34" charset="0"/>
              </a:rPr>
              <a:t>th</a:t>
            </a:r>
            <a:r>
              <a:rPr lang="en-US" sz="1000" dirty="0">
                <a:latin typeface="Arial" panose="020B0604020202020204" pitchFamily="34" charset="0"/>
                <a:ea typeface="Verdana" panose="020B0604030504040204" pitchFamily="34" charset="0"/>
                <a:cs typeface="Arial" panose="020B0604020202020204" pitchFamily="34" charset="0"/>
              </a:rPr>
              <a:t> Grades</a:t>
            </a:r>
          </a:p>
          <a:p>
            <a:r>
              <a:rPr lang="en-US" sz="1000" dirty="0">
                <a:latin typeface="Arial" panose="020B0604020202020204" pitchFamily="34" charset="0"/>
                <a:ea typeface="Verdana" panose="020B0604030504040204" pitchFamily="34" charset="0"/>
                <a:cs typeface="Arial" panose="020B0604020202020204" pitchFamily="34" charset="0"/>
              </a:rPr>
              <a:t>5/12 – Reading STAAR 7</a:t>
            </a:r>
            <a:r>
              <a:rPr lang="en-US" sz="1000" baseline="30000" dirty="0">
                <a:latin typeface="Arial" panose="020B0604020202020204" pitchFamily="34" charset="0"/>
                <a:ea typeface="Verdana" panose="020B0604030504040204" pitchFamily="34" charset="0"/>
                <a:cs typeface="Arial" panose="020B0604020202020204" pitchFamily="34" charset="0"/>
              </a:rPr>
              <a:t>th</a:t>
            </a:r>
            <a:r>
              <a:rPr lang="en-US" sz="1000" dirty="0">
                <a:latin typeface="Arial" panose="020B0604020202020204" pitchFamily="34" charset="0"/>
                <a:ea typeface="Verdana" panose="020B0604030504040204" pitchFamily="34" charset="0"/>
                <a:cs typeface="Arial" panose="020B0604020202020204" pitchFamily="34" charset="0"/>
              </a:rPr>
              <a:t> &amp; 8</a:t>
            </a:r>
            <a:r>
              <a:rPr lang="en-US" sz="1000" baseline="30000" dirty="0">
                <a:latin typeface="Arial" panose="020B0604020202020204" pitchFamily="34" charset="0"/>
                <a:ea typeface="Verdana" panose="020B0604030504040204" pitchFamily="34" charset="0"/>
                <a:cs typeface="Arial" panose="020B0604020202020204" pitchFamily="34" charset="0"/>
              </a:rPr>
              <a:t>th</a:t>
            </a:r>
            <a:r>
              <a:rPr lang="en-US" sz="1000" dirty="0">
                <a:latin typeface="Arial" panose="020B0604020202020204" pitchFamily="34" charset="0"/>
                <a:ea typeface="Verdana" panose="020B0604030504040204" pitchFamily="34" charset="0"/>
                <a:cs typeface="Arial" panose="020B0604020202020204" pitchFamily="34" charset="0"/>
              </a:rPr>
              <a:t> Grades</a:t>
            </a:r>
          </a:p>
          <a:p>
            <a:r>
              <a:rPr lang="en-US" sz="1000" dirty="0">
                <a:latin typeface="Arial" panose="020B0604020202020204" pitchFamily="34" charset="0"/>
                <a:cs typeface="Arial" panose="020B0604020202020204" pitchFamily="34" charset="0"/>
              </a:rPr>
              <a:t>5/27 – 8</a:t>
            </a:r>
            <a:r>
              <a:rPr lang="en-US" sz="1000" baseline="30000" dirty="0">
                <a:latin typeface="Arial" panose="020B0604020202020204" pitchFamily="34" charset="0"/>
                <a:cs typeface="Arial" panose="020B0604020202020204" pitchFamily="34" charset="0"/>
              </a:rPr>
              <a:t>th</a:t>
            </a:r>
            <a:r>
              <a:rPr lang="en-US" sz="1000" dirty="0">
                <a:latin typeface="Arial" panose="020B0604020202020204" pitchFamily="34" charset="0"/>
                <a:cs typeface="Arial" panose="020B0604020202020204" pitchFamily="34" charset="0"/>
              </a:rPr>
              <a:t> Grade Laptop Return</a:t>
            </a:r>
          </a:p>
          <a:p>
            <a:r>
              <a:rPr lang="en-US" sz="1000" dirty="0">
                <a:latin typeface="Arial" panose="020B0604020202020204" pitchFamily="34" charset="0"/>
                <a:cs typeface="Arial" panose="020B0604020202020204" pitchFamily="34" charset="0"/>
              </a:rPr>
              <a:t>5/28 – Awards Day </a:t>
            </a:r>
          </a:p>
          <a:p>
            <a:r>
              <a:rPr lang="en-US" sz="1000" dirty="0">
                <a:latin typeface="Arial" panose="020B0604020202020204" pitchFamily="34" charset="0"/>
                <a:cs typeface="Arial" panose="020B0604020202020204" pitchFamily="34" charset="0"/>
              </a:rPr>
              <a:t>( 8</a:t>
            </a:r>
            <a:r>
              <a:rPr lang="en-US" sz="1000" baseline="30000" dirty="0">
                <a:latin typeface="Arial" panose="020B0604020202020204" pitchFamily="34" charset="0"/>
                <a:cs typeface="Arial" panose="020B0604020202020204" pitchFamily="34" charset="0"/>
              </a:rPr>
              <a:t>th </a:t>
            </a:r>
            <a:r>
              <a:rPr lang="en-US" sz="1000" dirty="0">
                <a:latin typeface="Arial" panose="020B0604020202020204" pitchFamily="34" charset="0"/>
                <a:cs typeface="Arial" panose="020B0604020202020204" pitchFamily="34" charset="0"/>
              </a:rPr>
              <a:t>Grade - 8:30am, 7</a:t>
            </a:r>
            <a:r>
              <a:rPr lang="en-US" sz="1000" baseline="30000" dirty="0">
                <a:latin typeface="Arial" panose="020B0604020202020204" pitchFamily="34" charset="0"/>
                <a:cs typeface="Arial" panose="020B0604020202020204" pitchFamily="34" charset="0"/>
              </a:rPr>
              <a:t>th</a:t>
            </a:r>
            <a:r>
              <a:rPr lang="en-US" sz="1000" dirty="0">
                <a:latin typeface="Arial" panose="020B0604020202020204" pitchFamily="34" charset="0"/>
                <a:cs typeface="Arial" panose="020B0604020202020204" pitchFamily="34" charset="0"/>
              </a:rPr>
              <a:t> Grade - 10am)</a:t>
            </a:r>
          </a:p>
          <a:p>
            <a:r>
              <a:rPr lang="en-US" sz="1400" b="1" dirty="0">
                <a:latin typeface="Arial" panose="020B0604020202020204" pitchFamily="34" charset="0"/>
                <a:cs typeface="Arial" panose="020B0604020202020204" pitchFamily="34" charset="0"/>
              </a:rPr>
              <a:t>June</a:t>
            </a:r>
          </a:p>
          <a:p>
            <a:r>
              <a:rPr lang="en-US" sz="1000" dirty="0">
                <a:latin typeface="Arial" panose="020B0604020202020204" pitchFamily="34" charset="0"/>
                <a:cs typeface="Arial" panose="020B0604020202020204" pitchFamily="34" charset="0"/>
              </a:rPr>
              <a:t>6/2</a:t>
            </a:r>
            <a:r>
              <a:rPr lang="en-US" sz="1000" baseline="30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 – Fun Day</a:t>
            </a:r>
          </a:p>
          <a:p>
            <a:r>
              <a:rPr lang="en-US" sz="1000" dirty="0">
                <a:latin typeface="Arial" panose="020B0604020202020204" pitchFamily="34" charset="0"/>
                <a:cs typeface="Arial" panose="020B0604020202020204" pitchFamily="34" charset="0"/>
              </a:rPr>
              <a:t>6/4 – Last Day of School</a:t>
            </a:r>
            <a:endParaRPr lang="en-US" sz="1000" dirty="0">
              <a:latin typeface="Arial" panose="020B0604020202020204" pitchFamily="34" charset="0"/>
              <a:ea typeface="Verdana" panose="020B060403050404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endParaRPr lang="en-US" dirty="0"/>
          </a:p>
          <a:p>
            <a:endParaRPr lang="en-US" dirty="0"/>
          </a:p>
        </p:txBody>
      </p:sp>
      <p:sp>
        <p:nvSpPr>
          <p:cNvPr id="11" name="TextBox 10"/>
          <p:cNvSpPr txBox="1"/>
          <p:nvPr/>
        </p:nvSpPr>
        <p:spPr>
          <a:xfrm>
            <a:off x="4079613" y="2313031"/>
            <a:ext cx="2655139" cy="1107996"/>
          </a:xfrm>
          <a:prstGeom prst="rect">
            <a:avLst/>
          </a:prstGeom>
          <a:noFill/>
        </p:spPr>
        <p:txBody>
          <a:bodyPr wrap="square" rtlCol="0">
            <a:spAutoFit/>
          </a:bodyPr>
          <a:lstStyle/>
          <a:p>
            <a:pPr algn="ctr"/>
            <a:r>
              <a:rPr lang="en-US" sz="1100" dirty="0">
                <a:latin typeface="Bahnschrift SemiLight" panose="020B0502040204020203" pitchFamily="34" charset="0"/>
                <a:ea typeface="Verdana" panose="020B0604030504040204" pitchFamily="34" charset="0"/>
              </a:rPr>
              <a:t>There are many opportunities at our school for parents to volunteer and play a role in their child’s education.  Please consider joining the faculty, staff, and fellow parents through some of the following events and programs:</a:t>
            </a:r>
          </a:p>
        </p:txBody>
      </p:sp>
      <p:sp>
        <p:nvSpPr>
          <p:cNvPr id="12" name="TextBox 11"/>
          <p:cNvSpPr txBox="1"/>
          <p:nvPr/>
        </p:nvSpPr>
        <p:spPr>
          <a:xfrm>
            <a:off x="1" y="246698"/>
            <a:ext cx="6858000" cy="707886"/>
          </a:xfrm>
          <a:prstGeom prst="rect">
            <a:avLst/>
          </a:prstGeom>
          <a:noFill/>
        </p:spPr>
        <p:txBody>
          <a:bodyPr wrap="square" rtlCol="0">
            <a:spAutoFit/>
          </a:bodyPr>
          <a:lstStyle/>
          <a:p>
            <a:pPr algn="ctr"/>
            <a:r>
              <a:rPr lang="en-US" sz="4000" dirty="0">
                <a:latin typeface="Berlin Sans FB Demi" panose="020E0802020502020306" pitchFamily="34" charset="0"/>
              </a:rPr>
              <a:t>Title I Information</a:t>
            </a:r>
          </a:p>
        </p:txBody>
      </p:sp>
      <p:sp>
        <p:nvSpPr>
          <p:cNvPr id="14" name="TextBox 13"/>
          <p:cNvSpPr txBox="1"/>
          <p:nvPr/>
        </p:nvSpPr>
        <p:spPr>
          <a:xfrm>
            <a:off x="152400" y="7006857"/>
            <a:ext cx="3483935" cy="1785104"/>
          </a:xfrm>
          <a:prstGeom prst="rect">
            <a:avLst/>
          </a:prstGeom>
          <a:noFill/>
        </p:spPr>
        <p:txBody>
          <a:bodyPr wrap="square" rtlCol="0">
            <a:spAutoFit/>
          </a:bodyPr>
          <a:lstStyle/>
          <a:p>
            <a:pPr algn="ctr"/>
            <a:endParaRPr lang="en-US" sz="1100" dirty="0">
              <a:latin typeface="Bahnschrift SemiCondensed" panose="020B0502040204020203" pitchFamily="34" charset="0"/>
            </a:endParaRPr>
          </a:p>
          <a:p>
            <a:pPr algn="ctr"/>
            <a:r>
              <a:rPr lang="en-US" sz="1100" dirty="0">
                <a:latin typeface="Bahnschrift SemiCondensed" panose="020B0502040204020203" pitchFamily="34" charset="0"/>
              </a:rPr>
              <a:t>JP Johnson, Principal</a:t>
            </a:r>
          </a:p>
          <a:p>
            <a:pPr algn="ctr"/>
            <a:r>
              <a:rPr lang="en-US" sz="1100" dirty="0">
                <a:latin typeface="Bahnschrift SemiCondensed" panose="020B0502040204020203" pitchFamily="34" charset="0"/>
              </a:rPr>
              <a:t>Jason Hervey, AP/Behavior Coordinator</a:t>
            </a:r>
          </a:p>
          <a:p>
            <a:pPr algn="ctr"/>
            <a:r>
              <a:rPr lang="en-US" sz="1100" dirty="0">
                <a:latin typeface="Bahnschrift SemiCondensed" panose="020B0502040204020203" pitchFamily="34" charset="0"/>
              </a:rPr>
              <a:t>Brittany Mathis, AP</a:t>
            </a:r>
          </a:p>
          <a:p>
            <a:pPr algn="ctr"/>
            <a:r>
              <a:rPr lang="en-US" sz="1100" dirty="0">
                <a:latin typeface="Bahnschrift SemiCondensed" panose="020B0502040204020203" pitchFamily="34" charset="0"/>
              </a:rPr>
              <a:t>Laura Ellis, AP</a:t>
            </a:r>
          </a:p>
          <a:p>
            <a:pPr algn="ctr"/>
            <a:r>
              <a:rPr lang="en-US" sz="1100" dirty="0">
                <a:latin typeface="Bahnschrift SemiCondensed" panose="020B0502040204020203" pitchFamily="34" charset="0"/>
              </a:rPr>
              <a:t>Margaret Cutrer, Counselor</a:t>
            </a:r>
          </a:p>
          <a:p>
            <a:pPr algn="ctr"/>
            <a:r>
              <a:rPr lang="en-US" sz="1100" dirty="0">
                <a:latin typeface="Bahnschrift SemiCondensed" panose="020B0502040204020203" pitchFamily="34" charset="0"/>
              </a:rPr>
              <a:t>Kimberly Berry, Counselor</a:t>
            </a:r>
          </a:p>
          <a:p>
            <a:pPr algn="ctr"/>
            <a:r>
              <a:rPr lang="en-US" sz="1100" dirty="0">
                <a:latin typeface="Bahnschrift SemiCondensed" panose="020B0502040204020203" pitchFamily="34" charset="0"/>
              </a:rPr>
              <a:t>Amber Payne, Licensed Professional Counselor</a:t>
            </a:r>
          </a:p>
          <a:p>
            <a:pPr algn="ctr"/>
            <a:r>
              <a:rPr lang="en-US" sz="1100" u="sng" dirty="0">
                <a:latin typeface="Bahnschrift SemiCondensed" panose="020B0502040204020203" pitchFamily="34" charset="0"/>
                <a:hlinkClick r:id="rId4"/>
              </a:rPr>
              <a:t>www.cisd.org</a:t>
            </a:r>
            <a:endParaRPr lang="en-US" sz="1100" dirty="0">
              <a:latin typeface="Bahnschrift SemiCondensed" panose="020B0502040204020203" pitchFamily="34" charset="0"/>
            </a:endParaRPr>
          </a:p>
          <a:p>
            <a:pPr algn="ctr"/>
            <a:r>
              <a:rPr lang="en-US" sz="1100" dirty="0">
                <a:latin typeface="Bahnschrift SemiCondensed" panose="020B0502040204020203" pitchFamily="34" charset="0"/>
              </a:rPr>
              <a:t>430-775-6200</a:t>
            </a:r>
          </a:p>
        </p:txBody>
      </p:sp>
      <p:sp>
        <p:nvSpPr>
          <p:cNvPr id="13" name="TextBox 12"/>
          <p:cNvSpPr txBox="1"/>
          <p:nvPr/>
        </p:nvSpPr>
        <p:spPr>
          <a:xfrm>
            <a:off x="17500" y="6696852"/>
            <a:ext cx="3618835" cy="461665"/>
          </a:xfrm>
          <a:prstGeom prst="rect">
            <a:avLst/>
          </a:prstGeom>
          <a:noFill/>
        </p:spPr>
        <p:txBody>
          <a:bodyPr wrap="square" rtlCol="0">
            <a:spAutoFit/>
          </a:bodyPr>
          <a:lstStyle/>
          <a:p>
            <a:pPr algn="ctr"/>
            <a:r>
              <a:rPr lang="en-US" sz="2400" dirty="0"/>
              <a:t>CMS Administration</a:t>
            </a:r>
          </a:p>
        </p:txBody>
      </p:sp>
    </p:spTree>
    <p:extLst>
      <p:ext uri="{BB962C8B-B14F-4D97-AF65-F5344CB8AC3E}">
        <p14:creationId xmlns:p14="http://schemas.microsoft.com/office/powerpoint/2010/main" val="373766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07-06 at 7.29.0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2" y="0"/>
            <a:ext cx="6858000" cy="9144000"/>
          </a:xfrm>
          <a:prstGeom prst="rect">
            <a:avLst/>
          </a:prstGeom>
        </p:spPr>
      </p:pic>
      <p:sp>
        <p:nvSpPr>
          <p:cNvPr id="3" name="TextBox 2"/>
          <p:cNvSpPr txBox="1"/>
          <p:nvPr/>
        </p:nvSpPr>
        <p:spPr>
          <a:xfrm>
            <a:off x="1" y="1332068"/>
            <a:ext cx="6858000" cy="461665"/>
          </a:xfrm>
          <a:prstGeom prst="rect">
            <a:avLst/>
          </a:prstGeom>
          <a:noFill/>
        </p:spPr>
        <p:txBody>
          <a:bodyPr wrap="square" rtlCol="0">
            <a:spAutoFit/>
          </a:bodyPr>
          <a:lstStyle/>
          <a:p>
            <a:pPr algn="ctr"/>
            <a:r>
              <a:rPr lang="en-US" sz="2400" b="1" dirty="0">
                <a:latin typeface="Footlight MT Light" panose="0204060206030A020304" pitchFamily="18" charset="0"/>
              </a:rPr>
              <a:t>Corsicana Middle School</a:t>
            </a:r>
          </a:p>
        </p:txBody>
      </p:sp>
      <p:sp>
        <p:nvSpPr>
          <p:cNvPr id="4" name="TextBox 3"/>
          <p:cNvSpPr txBox="1"/>
          <p:nvPr/>
        </p:nvSpPr>
        <p:spPr>
          <a:xfrm>
            <a:off x="152400" y="1887658"/>
            <a:ext cx="3774813" cy="461665"/>
          </a:xfrm>
          <a:prstGeom prst="rect">
            <a:avLst/>
          </a:prstGeom>
          <a:noFill/>
        </p:spPr>
        <p:txBody>
          <a:bodyPr wrap="square" rtlCol="0">
            <a:spAutoFit/>
          </a:bodyPr>
          <a:lstStyle/>
          <a:p>
            <a:pPr algn="ctr"/>
            <a:r>
              <a:rPr lang="en-US" sz="2400" dirty="0">
                <a:latin typeface="Bahnschrift SemiBold Condensed" panose="020B0502040204020203" pitchFamily="34" charset="0"/>
              </a:rPr>
              <a:t>Parent Family Engagement</a:t>
            </a:r>
          </a:p>
        </p:txBody>
      </p:sp>
      <p:sp>
        <p:nvSpPr>
          <p:cNvPr id="5" name="TextBox 4"/>
          <p:cNvSpPr txBox="1"/>
          <p:nvPr/>
        </p:nvSpPr>
        <p:spPr>
          <a:xfrm>
            <a:off x="257777" y="7050531"/>
            <a:ext cx="3774813" cy="461665"/>
          </a:xfrm>
          <a:prstGeom prst="rect">
            <a:avLst/>
          </a:prstGeom>
          <a:noFill/>
        </p:spPr>
        <p:txBody>
          <a:bodyPr wrap="square" rtlCol="0">
            <a:spAutoFit/>
          </a:bodyPr>
          <a:lstStyle/>
          <a:p>
            <a:pPr algn="ctr"/>
            <a:r>
              <a:rPr lang="en-US" sz="2400" dirty="0"/>
              <a:t>CMS Administration</a:t>
            </a:r>
          </a:p>
        </p:txBody>
      </p:sp>
      <p:sp>
        <p:nvSpPr>
          <p:cNvPr id="6" name="TextBox 5"/>
          <p:cNvSpPr txBox="1"/>
          <p:nvPr/>
        </p:nvSpPr>
        <p:spPr>
          <a:xfrm>
            <a:off x="4079613" y="1929908"/>
            <a:ext cx="2655139" cy="307777"/>
          </a:xfrm>
          <a:prstGeom prst="rect">
            <a:avLst/>
          </a:prstGeom>
          <a:noFill/>
        </p:spPr>
        <p:txBody>
          <a:bodyPr wrap="square" rtlCol="0">
            <a:spAutoFit/>
          </a:bodyPr>
          <a:lstStyle/>
          <a:p>
            <a:pPr algn="ctr"/>
            <a:r>
              <a:rPr lang="en-US" sz="1400" b="1" dirty="0" err="1">
                <a:latin typeface="Bahnschrift SemiBold Condensed" panose="020B0502040204020203" pitchFamily="34" charset="0"/>
              </a:rPr>
              <a:t>Construyendo</a:t>
            </a:r>
            <a:r>
              <a:rPr lang="en-US" sz="1400" b="1" dirty="0">
                <a:latin typeface="Bahnschrift SemiBold Condensed" panose="020B0502040204020203" pitchFamily="34" charset="0"/>
              </a:rPr>
              <a:t> </a:t>
            </a:r>
            <a:r>
              <a:rPr lang="en-US" sz="1400" b="1" dirty="0" err="1">
                <a:latin typeface="Bahnschrift SemiBold Condensed" panose="020B0502040204020203" pitchFamily="34" charset="0"/>
              </a:rPr>
              <a:t>asociaciones</a:t>
            </a:r>
            <a:r>
              <a:rPr lang="en-US" sz="1400" b="1" dirty="0">
                <a:latin typeface="Bahnschrift SemiBold Condensed" panose="020B0502040204020203" pitchFamily="34" charset="0"/>
              </a:rPr>
              <a:t> </a:t>
            </a:r>
            <a:r>
              <a:rPr lang="en-US" sz="1400" b="1" dirty="0" err="1">
                <a:latin typeface="Bahnschrift SemiBold Condensed" panose="020B0502040204020203" pitchFamily="34" charset="0"/>
              </a:rPr>
              <a:t>en</a:t>
            </a:r>
            <a:r>
              <a:rPr lang="en-US" sz="1400" b="1" dirty="0">
                <a:latin typeface="Bahnschrift SemiBold Condensed" panose="020B0502040204020203" pitchFamily="34" charset="0"/>
              </a:rPr>
              <a:t> CMS</a:t>
            </a:r>
          </a:p>
        </p:txBody>
      </p:sp>
      <p:sp>
        <p:nvSpPr>
          <p:cNvPr id="7" name="TextBox 6"/>
          <p:cNvSpPr txBox="1"/>
          <p:nvPr/>
        </p:nvSpPr>
        <p:spPr>
          <a:xfrm>
            <a:off x="4202861" y="3758507"/>
            <a:ext cx="2655139" cy="461665"/>
          </a:xfrm>
          <a:prstGeom prst="rect">
            <a:avLst/>
          </a:prstGeom>
          <a:noFill/>
        </p:spPr>
        <p:txBody>
          <a:bodyPr wrap="square" rtlCol="0">
            <a:spAutoFit/>
          </a:bodyPr>
          <a:lstStyle/>
          <a:p>
            <a:pPr algn="ctr"/>
            <a:r>
              <a:rPr lang="en-US" sz="2400">
                <a:latin typeface="Bahnschrift SemiBold Condensed" panose="020B0502040204020203" pitchFamily="34" charset="0"/>
              </a:rPr>
              <a:t>Próximos Eventos</a:t>
            </a:r>
            <a:endParaRPr lang="en-US" sz="2400" dirty="0">
              <a:latin typeface="Bahnschrift SemiBold Condensed" panose="020B0502040204020203" pitchFamily="34" charset="0"/>
            </a:endParaRPr>
          </a:p>
        </p:txBody>
      </p:sp>
      <p:sp>
        <p:nvSpPr>
          <p:cNvPr id="8" name="TextBox 7"/>
          <p:cNvSpPr txBox="1"/>
          <p:nvPr/>
        </p:nvSpPr>
        <p:spPr>
          <a:xfrm>
            <a:off x="239909" y="2257581"/>
            <a:ext cx="3628947" cy="4570482"/>
          </a:xfrm>
          <a:prstGeom prst="rect">
            <a:avLst/>
          </a:prstGeom>
          <a:noFill/>
        </p:spPr>
        <p:txBody>
          <a:bodyPr wrap="square" rtlCol="0">
            <a:spAutoFit/>
          </a:bodyPr>
          <a:lstStyle/>
          <a:p>
            <a:r>
              <a:rPr lang="en-US" sz="900" b="1" dirty="0" err="1">
                <a:latin typeface="Verdana" panose="020B0604030504040204" pitchFamily="34" charset="0"/>
                <a:ea typeface="Verdana" panose="020B0604030504040204" pitchFamily="34" charset="0"/>
              </a:rPr>
              <a:t>Escuela</a:t>
            </a:r>
            <a:r>
              <a:rPr lang="en-US" sz="900" b="1" dirty="0">
                <a:latin typeface="Verdana" panose="020B0604030504040204" pitchFamily="34" charset="0"/>
                <a:ea typeface="Verdana" panose="020B0604030504040204" pitchFamily="34" charset="0"/>
              </a:rPr>
              <a:t>-Padre </a:t>
            </a:r>
            <a:r>
              <a:rPr lang="en-US" sz="900" b="1" dirty="0" err="1">
                <a:latin typeface="Verdana" panose="020B0604030504040204" pitchFamily="34" charset="0"/>
                <a:ea typeface="Verdana" panose="020B0604030504040204" pitchFamily="34" charset="0"/>
              </a:rPr>
              <a:t>Convenio</a:t>
            </a:r>
            <a:endParaRPr lang="en-US" sz="900" b="1" dirty="0">
              <a:latin typeface="Verdana" panose="020B0604030504040204" pitchFamily="34" charset="0"/>
              <a:ea typeface="Verdana" panose="020B0604030504040204" pitchFamily="34" charset="0"/>
            </a:endParaRPr>
          </a:p>
          <a:p>
            <a:r>
              <a:rPr lang="es-ES" sz="900" dirty="0">
                <a:latin typeface="Verdana" panose="020B0604030504040204" pitchFamily="34" charset="0"/>
                <a:ea typeface="Verdana" panose="020B0604030504040204" pitchFamily="34" charset="0"/>
                <a:cs typeface="Arial" panose="020B0604020202020204" pitchFamily="34" charset="0"/>
              </a:rPr>
              <a:t>Nuestro pacto anual entre la escuela y la familia ofrece formas en las que podemos trabajar juntos para ayudar a nuestros estudiantes a tener éxito. Este pacto proporciona estrategias para ayudar a conectar el aprendizaje en la escuela y en el hogar.</a:t>
            </a:r>
          </a:p>
          <a:p>
            <a:r>
              <a:rPr lang="en-US" sz="900" dirty="0">
                <a:latin typeface="Verdana" panose="020B0604030504040204" pitchFamily="34" charset="0"/>
                <a:ea typeface="Verdana" panose="020B0604030504040204" pitchFamily="34" charset="0"/>
              </a:rPr>
              <a:t> </a:t>
            </a:r>
            <a:r>
              <a:rPr lang="en-US" sz="900" b="1" dirty="0">
                <a:latin typeface="Verdana" panose="020B0604030504040204" pitchFamily="34" charset="0"/>
                <a:ea typeface="Verdana" panose="020B0604030504040204" pitchFamily="34" charset="0"/>
              </a:rPr>
              <a:t> </a:t>
            </a:r>
            <a:endParaRPr lang="en-US" sz="900" dirty="0">
              <a:latin typeface="Verdana" panose="020B0604030504040204" pitchFamily="34" charset="0"/>
              <a:ea typeface="Verdana" panose="020B0604030504040204" pitchFamily="34" charset="0"/>
            </a:endParaRPr>
          </a:p>
          <a:p>
            <a:r>
              <a:rPr lang="es-ES" sz="900" b="1" dirty="0">
                <a:latin typeface="Verdana" panose="020B0604030504040204" pitchFamily="34" charset="0"/>
                <a:ea typeface="Verdana" panose="020B0604030504040204" pitchFamily="34" charset="0"/>
              </a:rPr>
              <a:t>Política de participación de los padres y la familia</a:t>
            </a:r>
          </a:p>
          <a:p>
            <a:r>
              <a:rPr lang="es-ES" sz="900" dirty="0">
                <a:latin typeface="Verdana" panose="020B0604030504040204" pitchFamily="34" charset="0"/>
                <a:ea typeface="Verdana" panose="020B0604030504040204" pitchFamily="34" charset="0"/>
              </a:rPr>
              <a:t>Nuestra Política de participación de padres y familias está diseñada para ayudar a fortalecer nuestra asociación con los padres y la comunidad en la educación de los estudiantes. El objetivo es capacitar a las familias con información para navegar por el sistema educativo, brindar un mayor acceso a la información que afecta la capacidad de sus estudiantes para lograr logros en el entorno académico, apoyar al personal dentro del Distrito y tener voz en la planificación y decisiones. </a:t>
            </a:r>
          </a:p>
          <a:p>
            <a:r>
              <a:rPr lang="en-US" sz="900" dirty="0">
                <a:latin typeface="Verdana" panose="020B0604030504040204" pitchFamily="34" charset="0"/>
                <a:ea typeface="Verdana" panose="020B0604030504040204" pitchFamily="34" charset="0"/>
              </a:rPr>
              <a:t> </a:t>
            </a:r>
          </a:p>
          <a:p>
            <a:r>
              <a:rPr lang="en-US" sz="900" b="1" dirty="0" err="1">
                <a:latin typeface="Verdana" panose="020B0604030504040204" pitchFamily="34" charset="0"/>
                <a:ea typeface="Verdana" panose="020B0604030504040204" pitchFamily="34" charset="0"/>
              </a:rPr>
              <a:t>Reunión</a:t>
            </a:r>
            <a:r>
              <a:rPr lang="en-US" sz="900" b="1" dirty="0">
                <a:latin typeface="Verdana" panose="020B0604030504040204" pitchFamily="34" charset="0"/>
                <a:ea typeface="Verdana" panose="020B0604030504040204" pitchFamily="34" charset="0"/>
              </a:rPr>
              <a:t> </a:t>
            </a:r>
            <a:r>
              <a:rPr lang="en-US" sz="900" b="1" dirty="0" err="1">
                <a:latin typeface="Verdana" panose="020B0604030504040204" pitchFamily="34" charset="0"/>
                <a:ea typeface="Verdana" panose="020B0604030504040204" pitchFamily="34" charset="0"/>
              </a:rPr>
              <a:t>anual</a:t>
            </a:r>
            <a:r>
              <a:rPr lang="en-US" sz="900" b="1" dirty="0">
                <a:latin typeface="Verdana" panose="020B0604030504040204" pitchFamily="34" charset="0"/>
                <a:ea typeface="Verdana" panose="020B0604030504040204" pitchFamily="34" charset="0"/>
              </a:rPr>
              <a:t> del </a:t>
            </a:r>
            <a:r>
              <a:rPr lang="en-US" sz="900" b="1" dirty="0" err="1">
                <a:latin typeface="Verdana" panose="020B0604030504040204" pitchFamily="34" charset="0"/>
                <a:ea typeface="Verdana" panose="020B0604030504040204" pitchFamily="34" charset="0"/>
              </a:rPr>
              <a:t>Título</a:t>
            </a:r>
            <a:r>
              <a:rPr lang="en-US" sz="900" b="1" dirty="0">
                <a:latin typeface="Verdana" panose="020B0604030504040204" pitchFamily="34" charset="0"/>
                <a:ea typeface="Verdana" panose="020B0604030504040204" pitchFamily="34" charset="0"/>
              </a:rPr>
              <a:t> I</a:t>
            </a:r>
          </a:p>
          <a:p>
            <a:r>
              <a:rPr lang="es-ES" sz="800" dirty="0">
                <a:latin typeface="Verdana" panose="020B0604030504040204" pitchFamily="34" charset="0"/>
                <a:ea typeface="Verdana" panose="020B0604030504040204" pitchFamily="34" charset="0"/>
              </a:rPr>
              <a:t>La reunión anual del Título I se llevó a cabo en el otoño. El propósito de la reunión fue proporcionar información sobre el compromiso de CMS con la educación de cada estudiante. También discutimos los derechos de los padres, las responsabilidades de los padres y la importancia de la colaboración en la educación.</a:t>
            </a:r>
          </a:p>
          <a:p>
            <a:r>
              <a:rPr lang="es-ES" sz="800" dirty="0">
                <a:latin typeface="Verdana" panose="020B0604030504040204" pitchFamily="34" charset="0"/>
                <a:ea typeface="Verdana" panose="020B0604030504040204" pitchFamily="34" charset="0"/>
              </a:rPr>
              <a:t>El acuerdo entre la escuela y los padres, la política de participación de los padres y la familia y la reunión anual del Título I a través de Zoom se encuentran en la página web de CMS. Ir a</a:t>
            </a:r>
            <a:r>
              <a:rPr lang="en-US" sz="800" dirty="0">
                <a:latin typeface="Verdana" panose="020B0604030504040204" pitchFamily="34" charset="0"/>
                <a:ea typeface="Verdana" panose="020B0604030504040204" pitchFamily="34" charset="0"/>
              </a:rPr>
              <a:t>:</a:t>
            </a:r>
          </a:p>
          <a:p>
            <a:pPr marL="171450" indent="-171450">
              <a:buFont typeface="Arial" panose="020B0604020202020204" pitchFamily="34" charset="0"/>
              <a:buChar char="•"/>
            </a:pPr>
            <a:r>
              <a:rPr lang="en-US" sz="800" dirty="0">
                <a:latin typeface="Verdana" panose="020B0604030504040204" pitchFamily="34" charset="0"/>
                <a:ea typeface="Verdana" panose="020B0604030504040204" pitchFamily="34" charset="0"/>
              </a:rPr>
              <a:t>Cisd.org</a:t>
            </a:r>
          </a:p>
          <a:p>
            <a:pPr marL="171450" indent="-171450">
              <a:buFont typeface="Arial" panose="020B0604020202020204" pitchFamily="34" charset="0"/>
              <a:buChar char="•"/>
            </a:pPr>
            <a:r>
              <a:rPr lang="en-US" sz="800" dirty="0">
                <a:latin typeface="Verdana" panose="020B0604030504040204" pitchFamily="34" charset="0"/>
                <a:ea typeface="Verdana" panose="020B0604030504040204" pitchFamily="34" charset="0"/>
              </a:rPr>
              <a:t>Abajo de “schools” </a:t>
            </a:r>
            <a:r>
              <a:rPr lang="en-US" sz="800" dirty="0" err="1">
                <a:latin typeface="Verdana" panose="020B0604030504040204" pitchFamily="34" charset="0"/>
                <a:ea typeface="Verdana" panose="020B0604030504040204" pitchFamily="34" charset="0"/>
              </a:rPr>
              <a:t>escoge</a:t>
            </a:r>
            <a:r>
              <a:rPr lang="en-US" sz="800" dirty="0">
                <a:latin typeface="Verdana" panose="020B0604030504040204" pitchFamily="34" charset="0"/>
                <a:ea typeface="Verdana" panose="020B0604030504040204" pitchFamily="34" charset="0"/>
              </a:rPr>
              <a:t>:  “Corsicana Middle School”</a:t>
            </a:r>
          </a:p>
          <a:p>
            <a:pPr marL="171450" indent="-171450">
              <a:buFont typeface="Arial" panose="020B0604020202020204" pitchFamily="34" charset="0"/>
              <a:buChar char="•"/>
            </a:pPr>
            <a:r>
              <a:rPr lang="en-US" sz="800" dirty="0" err="1">
                <a:latin typeface="Verdana" panose="020B0604030504040204" pitchFamily="34" charset="0"/>
                <a:ea typeface="Verdana" panose="020B0604030504040204" pitchFamily="34" charset="0"/>
              </a:rPr>
              <a:t>Hacer</a:t>
            </a:r>
            <a:r>
              <a:rPr lang="en-US" sz="800" dirty="0">
                <a:latin typeface="Verdana" panose="020B0604030504040204" pitchFamily="34" charset="0"/>
                <a:ea typeface="Verdana" panose="020B0604030504040204" pitchFamily="34" charset="0"/>
              </a:rPr>
              <a:t> </a:t>
            </a:r>
            <a:r>
              <a:rPr lang="en-US" sz="800" dirty="0" err="1">
                <a:latin typeface="Verdana" panose="020B0604030504040204" pitchFamily="34" charset="0"/>
                <a:ea typeface="Verdana" panose="020B0604030504040204" pitchFamily="34" charset="0"/>
              </a:rPr>
              <a:t>Clic</a:t>
            </a:r>
            <a:r>
              <a:rPr lang="en-US" sz="800" dirty="0">
                <a:latin typeface="Verdana" panose="020B0604030504040204" pitchFamily="34" charset="0"/>
                <a:ea typeface="Verdana" panose="020B0604030504040204" pitchFamily="34" charset="0"/>
              </a:rPr>
              <a:t> </a:t>
            </a:r>
            <a:r>
              <a:rPr lang="en-US" sz="800" dirty="0" err="1">
                <a:latin typeface="Verdana" panose="020B0604030504040204" pitchFamily="34" charset="0"/>
                <a:ea typeface="Verdana" panose="020B0604030504040204" pitchFamily="34" charset="0"/>
              </a:rPr>
              <a:t>en</a:t>
            </a:r>
            <a:r>
              <a:rPr lang="en-US" sz="800" dirty="0">
                <a:latin typeface="Verdana" panose="020B0604030504040204" pitchFamily="34" charset="0"/>
                <a:ea typeface="Verdana" panose="020B0604030504040204" pitchFamily="34" charset="0"/>
              </a:rPr>
              <a:t> </a:t>
            </a:r>
            <a:r>
              <a:rPr lang="en-US" sz="800" dirty="0" err="1">
                <a:latin typeface="Verdana" panose="020B0604030504040204" pitchFamily="34" charset="0"/>
                <a:ea typeface="Verdana" panose="020B0604030504040204" pitchFamily="34" charset="0"/>
              </a:rPr>
              <a:t>nuestra</a:t>
            </a:r>
            <a:r>
              <a:rPr lang="en-US" sz="800" dirty="0">
                <a:latin typeface="Verdana" panose="020B0604030504040204" pitchFamily="34" charset="0"/>
                <a:ea typeface="Verdana" panose="020B0604030504040204" pitchFamily="34" charset="0"/>
              </a:rPr>
              <a:t> </a:t>
            </a:r>
            <a:r>
              <a:rPr lang="en-US" sz="800" dirty="0" err="1">
                <a:latin typeface="Verdana" panose="020B0604030504040204" pitchFamily="34" charset="0"/>
                <a:ea typeface="Verdana" panose="020B0604030504040204" pitchFamily="34" charset="0"/>
              </a:rPr>
              <a:t>escuela</a:t>
            </a:r>
            <a:endParaRPr lang="en-US" sz="8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en-US" sz="800" dirty="0" err="1">
                <a:latin typeface="Verdana" panose="020B0604030504040204" pitchFamily="34" charset="0"/>
                <a:ea typeface="Verdana" panose="020B0604030504040204" pitchFamily="34" charset="0"/>
              </a:rPr>
              <a:t>Publicaciones</a:t>
            </a:r>
            <a:r>
              <a:rPr lang="en-US" sz="800" dirty="0">
                <a:latin typeface="Verdana" panose="020B0604030504040204" pitchFamily="34" charset="0"/>
                <a:ea typeface="Verdana" panose="020B0604030504040204" pitchFamily="34" charset="0"/>
              </a:rPr>
              <a:t> </a:t>
            </a:r>
            <a:r>
              <a:rPr lang="en-US" sz="800" dirty="0" err="1">
                <a:latin typeface="Verdana" panose="020B0604030504040204" pitchFamily="34" charset="0"/>
                <a:ea typeface="Verdana" panose="020B0604030504040204" pitchFamily="34" charset="0"/>
              </a:rPr>
              <a:t>requeridas</a:t>
            </a:r>
            <a:endParaRPr lang="en-US" sz="8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es-ES" sz="800" dirty="0">
                <a:latin typeface="Verdana" panose="020B0604030504040204" pitchFamily="34" charset="0"/>
                <a:ea typeface="Verdana" panose="020B0604030504040204" pitchFamily="34" charset="0"/>
              </a:rPr>
              <a:t>Reunión de Título I / Carta de Convenio para los padres</a:t>
            </a:r>
          </a:p>
        </p:txBody>
      </p:sp>
      <p:sp>
        <p:nvSpPr>
          <p:cNvPr id="9" name="TextBox 8"/>
          <p:cNvSpPr txBox="1"/>
          <p:nvPr/>
        </p:nvSpPr>
        <p:spPr>
          <a:xfrm>
            <a:off x="4079613" y="4234770"/>
            <a:ext cx="2717697" cy="3077766"/>
          </a:xfrm>
          <a:prstGeom prst="rect">
            <a:avLst/>
          </a:prstGeom>
          <a:noFill/>
        </p:spPr>
        <p:txBody>
          <a:bodyPr wrap="square" rtlCol="0">
            <a:spAutoFit/>
          </a:bodyPr>
          <a:lstStyle/>
          <a:p>
            <a:r>
              <a:rPr lang="en-US" sz="1400" b="1" dirty="0">
                <a:latin typeface="Arial" panose="020B0604020202020204" pitchFamily="34" charset="0"/>
                <a:ea typeface="Verdana" panose="020B0604030504040204" pitchFamily="34" charset="0"/>
                <a:cs typeface="Arial" panose="020B0604020202020204" pitchFamily="34" charset="0"/>
              </a:rPr>
              <a:t>Mayo</a:t>
            </a:r>
            <a:r>
              <a:rPr lang="en-US" sz="1400" dirty="0">
                <a:latin typeface="Arial" panose="020B0604020202020204" pitchFamily="34" charset="0"/>
                <a:ea typeface="Verdana" panose="020B0604030504040204" pitchFamily="34" charset="0"/>
                <a:cs typeface="Arial" panose="020B0604020202020204" pitchFamily="34" charset="0"/>
              </a:rPr>
              <a:t> </a:t>
            </a:r>
          </a:p>
          <a:p>
            <a:r>
              <a:rPr lang="en-US" sz="1000" dirty="0">
                <a:latin typeface="Arial" panose="020B0604020202020204" pitchFamily="34" charset="0"/>
                <a:ea typeface="Verdana" panose="020B0604030504040204" pitchFamily="34" charset="0"/>
                <a:cs typeface="Arial" panose="020B0604020202020204" pitchFamily="34" charset="0"/>
              </a:rPr>
              <a:t>5/4 – STAAR de Algebra I	</a:t>
            </a:r>
          </a:p>
          <a:p>
            <a:r>
              <a:rPr lang="en-US" sz="1000" dirty="0">
                <a:latin typeface="Arial" panose="020B0604020202020204" pitchFamily="34" charset="0"/>
                <a:ea typeface="Verdana" panose="020B0604030504040204" pitchFamily="34" charset="0"/>
                <a:cs typeface="Arial" panose="020B0604020202020204" pitchFamily="34" charset="0"/>
              </a:rPr>
              <a:t>5/6 – STAAR de </a:t>
            </a:r>
            <a:r>
              <a:rPr lang="en-US" sz="1000" dirty="0" err="1">
                <a:latin typeface="Arial" panose="020B0604020202020204" pitchFamily="34" charset="0"/>
                <a:ea typeface="Verdana" panose="020B0604030504040204" pitchFamily="34" charset="0"/>
                <a:cs typeface="Arial" panose="020B0604020202020204" pitchFamily="34" charset="0"/>
              </a:rPr>
              <a:t>Ciencias</a:t>
            </a:r>
            <a:r>
              <a:rPr lang="en-US" sz="1000" dirty="0">
                <a:latin typeface="Arial" panose="020B0604020202020204" pitchFamily="34" charset="0"/>
                <a:ea typeface="Verdana" panose="020B0604030504040204" pitchFamily="34" charset="0"/>
                <a:cs typeface="Arial" panose="020B0604020202020204" pitchFamily="34" charset="0"/>
              </a:rPr>
              <a:t> 8vo </a:t>
            </a:r>
            <a:r>
              <a:rPr lang="en-US" sz="1000" dirty="0" err="1">
                <a:latin typeface="Arial" panose="020B0604020202020204" pitchFamily="34" charset="0"/>
                <a:ea typeface="Verdana" panose="020B0604030504040204" pitchFamily="34" charset="0"/>
                <a:cs typeface="Arial" panose="020B0604020202020204" pitchFamily="34" charset="0"/>
              </a:rPr>
              <a:t>grado</a:t>
            </a:r>
            <a:endParaRPr lang="en-US" sz="1000" dirty="0">
              <a:latin typeface="Arial" panose="020B0604020202020204" pitchFamily="34" charset="0"/>
              <a:ea typeface="Verdana" panose="020B0604030504040204" pitchFamily="34" charset="0"/>
              <a:cs typeface="Arial" panose="020B0604020202020204" pitchFamily="34" charset="0"/>
            </a:endParaRPr>
          </a:p>
          <a:p>
            <a:r>
              <a:rPr lang="en-US" sz="1000" dirty="0">
                <a:latin typeface="Arial" panose="020B0604020202020204" pitchFamily="34" charset="0"/>
                <a:ea typeface="Verdana" panose="020B0604030504040204" pitchFamily="34" charset="0"/>
                <a:cs typeface="Arial" panose="020B0604020202020204" pitchFamily="34" charset="0"/>
              </a:rPr>
              <a:t>5/7 – </a:t>
            </a:r>
            <a:r>
              <a:rPr lang="es-ES" sz="1000" dirty="0">
                <a:latin typeface="Arial" panose="020B0604020202020204" pitchFamily="34" charset="0"/>
                <a:ea typeface="Verdana" panose="020B0604030504040204" pitchFamily="34" charset="0"/>
                <a:cs typeface="Arial" panose="020B0604020202020204" pitchFamily="34" charset="0"/>
              </a:rPr>
              <a:t>STAAR de Historia 8vo grado</a:t>
            </a:r>
          </a:p>
          <a:p>
            <a:r>
              <a:rPr lang="en-US" sz="1000" dirty="0">
                <a:latin typeface="Arial" panose="020B0604020202020204" pitchFamily="34" charset="0"/>
                <a:ea typeface="Verdana" panose="020B0604030504040204" pitchFamily="34" charset="0"/>
                <a:cs typeface="Arial" panose="020B0604020202020204" pitchFamily="34" charset="0"/>
              </a:rPr>
              <a:t>5/11 – </a:t>
            </a:r>
            <a:r>
              <a:rPr lang="es-ES" sz="1000" dirty="0">
                <a:latin typeface="Arial" panose="020B0604020202020204" pitchFamily="34" charset="0"/>
                <a:ea typeface="Verdana" panose="020B0604030504040204" pitchFamily="34" charset="0"/>
                <a:cs typeface="Arial" panose="020B0604020202020204" pitchFamily="34" charset="0"/>
              </a:rPr>
              <a:t>STAAR de Matemáticas 7mo y 8vo grados</a:t>
            </a:r>
          </a:p>
          <a:p>
            <a:r>
              <a:rPr lang="en-US" sz="1000" dirty="0">
                <a:latin typeface="Arial" panose="020B0604020202020204" pitchFamily="34" charset="0"/>
                <a:ea typeface="Verdana" panose="020B0604030504040204" pitchFamily="34" charset="0"/>
                <a:cs typeface="Arial" panose="020B0604020202020204" pitchFamily="34" charset="0"/>
              </a:rPr>
              <a:t>5/12 –</a:t>
            </a:r>
            <a:r>
              <a:rPr lang="es-ES" sz="1000" dirty="0">
                <a:latin typeface="Arial" panose="020B0604020202020204" pitchFamily="34" charset="0"/>
                <a:ea typeface="Verdana" panose="020B0604030504040204" pitchFamily="34" charset="0"/>
                <a:cs typeface="Arial" panose="020B0604020202020204" pitchFamily="34" charset="0"/>
              </a:rPr>
              <a:t>STAAR de Lectura 7mo y 8vo grados</a:t>
            </a:r>
          </a:p>
          <a:p>
            <a:r>
              <a:rPr lang="en-US" sz="1000" dirty="0">
                <a:latin typeface="Arial" panose="020B0604020202020204" pitchFamily="34" charset="0"/>
                <a:cs typeface="Arial" panose="020B0604020202020204" pitchFamily="34" charset="0"/>
              </a:rPr>
              <a:t>5/27 – </a:t>
            </a:r>
            <a:r>
              <a:rPr lang="en-US" sz="1000" dirty="0" err="1">
                <a:latin typeface="Arial" panose="020B0604020202020204" pitchFamily="34" charset="0"/>
                <a:cs typeface="Arial" panose="020B0604020202020204" pitchFamily="34" charset="0"/>
              </a:rPr>
              <a:t>Entrego</a:t>
            </a:r>
            <a:r>
              <a:rPr lang="en-US" sz="1000" dirty="0">
                <a:latin typeface="Arial" panose="020B0604020202020204" pitchFamily="34" charset="0"/>
                <a:cs typeface="Arial" panose="020B0604020202020204" pitchFamily="34" charset="0"/>
              </a:rPr>
              <a:t> de </a:t>
            </a:r>
            <a:r>
              <a:rPr lang="en-US" sz="1000" dirty="0" err="1">
                <a:latin typeface="Arial" panose="020B0604020202020204" pitchFamily="34" charset="0"/>
                <a:cs typeface="Arial" panose="020B0604020202020204" pitchFamily="34" charset="0"/>
              </a:rPr>
              <a:t>computadoras</a:t>
            </a:r>
            <a:r>
              <a:rPr lang="en-US" sz="1000" dirty="0">
                <a:latin typeface="Arial" panose="020B0604020202020204" pitchFamily="34" charset="0"/>
                <a:cs typeface="Arial" panose="020B0604020202020204" pitchFamily="34" charset="0"/>
              </a:rPr>
              <a:t> 8vo </a:t>
            </a:r>
            <a:r>
              <a:rPr lang="en-US" sz="1000" dirty="0" err="1">
                <a:latin typeface="Arial" panose="020B0604020202020204" pitchFamily="34" charset="0"/>
                <a:cs typeface="Arial" panose="020B0604020202020204" pitchFamily="34" charset="0"/>
              </a:rPr>
              <a:t>grado</a:t>
            </a:r>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5/28 – </a:t>
            </a:r>
            <a:r>
              <a:rPr lang="en-US" sz="1000" dirty="0" err="1">
                <a:latin typeface="Arial" panose="020B0604020202020204" pitchFamily="34" charset="0"/>
                <a:cs typeface="Arial" panose="020B0604020202020204" pitchFamily="34" charset="0"/>
              </a:rPr>
              <a:t>Dia</a:t>
            </a:r>
            <a:r>
              <a:rPr lang="en-US" sz="1000" dirty="0">
                <a:latin typeface="Arial" panose="020B0604020202020204" pitchFamily="34" charset="0"/>
                <a:cs typeface="Arial" panose="020B0604020202020204" pitchFamily="34" charset="0"/>
              </a:rPr>
              <a:t> de </a:t>
            </a:r>
            <a:r>
              <a:rPr lang="en-US" sz="1000" dirty="0" err="1">
                <a:latin typeface="Arial" panose="020B0604020202020204" pitchFamily="34" charset="0"/>
                <a:cs typeface="Arial" panose="020B0604020202020204" pitchFamily="34" charset="0"/>
              </a:rPr>
              <a:t>Certificados</a:t>
            </a:r>
            <a:r>
              <a:rPr lang="en-US" sz="1000" dirty="0">
                <a:latin typeface="Arial" panose="020B0604020202020204" pitchFamily="34" charset="0"/>
                <a:cs typeface="Arial" panose="020B0604020202020204" pitchFamily="34" charset="0"/>
              </a:rPr>
              <a:t> de </a:t>
            </a:r>
            <a:r>
              <a:rPr lang="en-US" sz="1000" dirty="0" err="1">
                <a:latin typeface="Arial" panose="020B0604020202020204" pitchFamily="34" charset="0"/>
                <a:cs typeface="Arial" panose="020B0604020202020204" pitchFamily="34" charset="0"/>
              </a:rPr>
              <a:t>Reconocimientos</a:t>
            </a:r>
            <a:r>
              <a:rPr lang="en-US" sz="10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( 8vo </a:t>
            </a:r>
            <a:r>
              <a:rPr lang="en-US" sz="1000" dirty="0" err="1">
                <a:latin typeface="Arial" panose="020B0604020202020204" pitchFamily="34" charset="0"/>
                <a:cs typeface="Arial" panose="020B0604020202020204" pitchFamily="34" charset="0"/>
              </a:rPr>
              <a:t>grado</a:t>
            </a:r>
            <a:r>
              <a:rPr lang="en-US" sz="1000" dirty="0">
                <a:latin typeface="Arial" panose="020B0604020202020204" pitchFamily="34" charset="0"/>
                <a:cs typeface="Arial" panose="020B0604020202020204" pitchFamily="34" charset="0"/>
              </a:rPr>
              <a:t> - 8:30am, 7mo </a:t>
            </a:r>
            <a:r>
              <a:rPr lang="en-US" sz="1000" dirty="0" err="1">
                <a:latin typeface="Arial" panose="020B0604020202020204" pitchFamily="34" charset="0"/>
                <a:cs typeface="Arial" panose="020B0604020202020204" pitchFamily="34" charset="0"/>
              </a:rPr>
              <a:t>grado</a:t>
            </a:r>
            <a:r>
              <a:rPr lang="en-US" sz="1000" dirty="0">
                <a:latin typeface="Arial" panose="020B0604020202020204" pitchFamily="34" charset="0"/>
                <a:cs typeface="Arial" panose="020B0604020202020204" pitchFamily="34" charset="0"/>
              </a:rPr>
              <a:t> - 10am)</a:t>
            </a:r>
          </a:p>
          <a:p>
            <a:r>
              <a:rPr lang="en-US" sz="1400" b="1" dirty="0" err="1">
                <a:latin typeface="Arial" panose="020B0604020202020204" pitchFamily="34" charset="0"/>
                <a:cs typeface="Arial" panose="020B0604020202020204" pitchFamily="34" charset="0"/>
              </a:rPr>
              <a:t>Junio</a:t>
            </a:r>
            <a:endParaRPr lang="en-US" sz="1400" b="1"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6/2</a:t>
            </a:r>
            <a:r>
              <a:rPr lang="en-US" sz="1000" baseline="30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 – </a:t>
            </a:r>
            <a:r>
              <a:rPr lang="en-US" sz="1000" dirty="0" err="1">
                <a:latin typeface="Arial" panose="020B0604020202020204" pitchFamily="34" charset="0"/>
                <a:cs typeface="Arial" panose="020B0604020202020204" pitchFamily="34" charset="0"/>
              </a:rPr>
              <a:t>Dia</a:t>
            </a:r>
            <a:r>
              <a:rPr lang="en-US" sz="1000" dirty="0">
                <a:latin typeface="Arial" panose="020B0604020202020204" pitchFamily="34" charset="0"/>
                <a:cs typeface="Arial" panose="020B0604020202020204" pitchFamily="34" charset="0"/>
              </a:rPr>
              <a:t> de </a:t>
            </a:r>
            <a:r>
              <a:rPr lang="en-US" sz="1000" dirty="0" err="1">
                <a:latin typeface="Arial" panose="020B0604020202020204" pitchFamily="34" charset="0"/>
                <a:cs typeface="Arial" panose="020B0604020202020204" pitchFamily="34" charset="0"/>
              </a:rPr>
              <a:t>Divercion</a:t>
            </a:r>
            <a:r>
              <a:rPr lang="en-US" sz="1000" dirty="0">
                <a:latin typeface="Arial" panose="020B0604020202020204" pitchFamily="34" charset="0"/>
                <a:cs typeface="Arial" panose="020B0604020202020204" pitchFamily="34" charset="0"/>
              </a:rPr>
              <a:t> (Fun Day)</a:t>
            </a:r>
          </a:p>
          <a:p>
            <a:r>
              <a:rPr lang="en-US" sz="1000" dirty="0">
                <a:latin typeface="Arial" panose="020B0604020202020204" pitchFamily="34" charset="0"/>
                <a:cs typeface="Arial" panose="020B0604020202020204" pitchFamily="34" charset="0"/>
              </a:rPr>
              <a:t>6/4 – Ultimo </a:t>
            </a:r>
            <a:r>
              <a:rPr lang="en-US" sz="1000" dirty="0" err="1">
                <a:latin typeface="Arial" panose="020B0604020202020204" pitchFamily="34" charset="0"/>
                <a:cs typeface="Arial" panose="020B0604020202020204" pitchFamily="34" charset="0"/>
              </a:rPr>
              <a:t>dia</a:t>
            </a:r>
            <a:r>
              <a:rPr lang="en-US" sz="1000" dirty="0">
                <a:latin typeface="Arial" panose="020B0604020202020204" pitchFamily="34" charset="0"/>
                <a:cs typeface="Arial" panose="020B0604020202020204" pitchFamily="34" charset="0"/>
              </a:rPr>
              <a:t> de </a:t>
            </a:r>
            <a:r>
              <a:rPr lang="en-US" sz="1000" dirty="0" err="1">
                <a:latin typeface="Arial" panose="020B0604020202020204" pitchFamily="34" charset="0"/>
                <a:cs typeface="Arial" panose="020B0604020202020204" pitchFamily="34" charset="0"/>
              </a:rPr>
              <a:t>Escuela</a:t>
            </a:r>
            <a:endParaRPr lang="en-US" sz="1000" dirty="0">
              <a:latin typeface="Arial" panose="020B0604020202020204" pitchFamily="34" charset="0"/>
              <a:ea typeface="Verdana" panose="020B060403050404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endParaRPr lang="en-US" dirty="0"/>
          </a:p>
          <a:p>
            <a:endParaRPr lang="en-US" dirty="0"/>
          </a:p>
        </p:txBody>
      </p:sp>
      <p:sp>
        <p:nvSpPr>
          <p:cNvPr id="10" name="TextBox 9"/>
          <p:cNvSpPr txBox="1"/>
          <p:nvPr/>
        </p:nvSpPr>
        <p:spPr>
          <a:xfrm>
            <a:off x="152399" y="7442276"/>
            <a:ext cx="3774813" cy="1615827"/>
          </a:xfrm>
          <a:prstGeom prst="rect">
            <a:avLst/>
          </a:prstGeom>
          <a:noFill/>
        </p:spPr>
        <p:txBody>
          <a:bodyPr wrap="square" rtlCol="0">
            <a:spAutoFit/>
          </a:bodyPr>
          <a:lstStyle/>
          <a:p>
            <a:pPr algn="ctr"/>
            <a:r>
              <a:rPr lang="en-US" sz="1100" dirty="0">
                <a:latin typeface="Bahnschrift SemiCondensed" panose="020B0502040204020203" pitchFamily="34" charset="0"/>
              </a:rPr>
              <a:t>JP Johnson, Principal</a:t>
            </a:r>
          </a:p>
          <a:p>
            <a:pPr algn="ctr"/>
            <a:r>
              <a:rPr lang="en-US" sz="1100" dirty="0">
                <a:latin typeface="Bahnschrift SemiCondensed" panose="020B0502040204020203" pitchFamily="34" charset="0"/>
              </a:rPr>
              <a:t>Jason Hervey, Subdirector/</a:t>
            </a:r>
            <a:r>
              <a:rPr lang="en-US" sz="1100" dirty="0" err="1">
                <a:latin typeface="Bahnschrift SemiCondensed" panose="020B0502040204020203" pitchFamily="34" charset="0"/>
              </a:rPr>
              <a:t>Coordinador</a:t>
            </a:r>
            <a:r>
              <a:rPr lang="en-US" sz="1100" dirty="0">
                <a:latin typeface="Bahnschrift SemiCondensed" panose="020B0502040204020203" pitchFamily="34" charset="0"/>
              </a:rPr>
              <a:t> de </a:t>
            </a:r>
            <a:r>
              <a:rPr lang="en-US" sz="1100" dirty="0" err="1">
                <a:latin typeface="Bahnschrift SemiCondensed" panose="020B0502040204020203" pitchFamily="34" charset="0"/>
              </a:rPr>
              <a:t>comportamiento</a:t>
            </a:r>
            <a:endParaRPr lang="en-US" sz="1100" dirty="0">
              <a:latin typeface="Bahnschrift SemiCondensed" panose="020B0502040204020203" pitchFamily="34" charset="0"/>
            </a:endParaRPr>
          </a:p>
          <a:p>
            <a:pPr algn="ctr"/>
            <a:r>
              <a:rPr lang="en-US" sz="1100" dirty="0">
                <a:latin typeface="Bahnschrift SemiCondensed" panose="020B0502040204020203" pitchFamily="34" charset="0"/>
              </a:rPr>
              <a:t>Brittany Mathis, </a:t>
            </a:r>
            <a:r>
              <a:rPr lang="en-US" sz="1100" dirty="0" err="1">
                <a:latin typeface="Bahnschrift SemiCondensed" panose="020B0502040204020203" pitchFamily="34" charset="0"/>
              </a:rPr>
              <a:t>Subdirectora</a:t>
            </a:r>
            <a:endParaRPr lang="en-US" sz="1100" dirty="0">
              <a:latin typeface="Bahnschrift SemiCondensed" panose="020B0502040204020203" pitchFamily="34" charset="0"/>
            </a:endParaRPr>
          </a:p>
          <a:p>
            <a:pPr algn="ctr"/>
            <a:r>
              <a:rPr lang="en-US" sz="1100" dirty="0">
                <a:latin typeface="Bahnschrift SemiCondensed" panose="020B0502040204020203" pitchFamily="34" charset="0"/>
              </a:rPr>
              <a:t>Laura Ellis, </a:t>
            </a:r>
            <a:r>
              <a:rPr lang="en-US" sz="1100" dirty="0" err="1">
                <a:latin typeface="Bahnschrift SemiCondensed" panose="020B0502040204020203" pitchFamily="34" charset="0"/>
              </a:rPr>
              <a:t>Subdirectorada</a:t>
            </a:r>
            <a:r>
              <a:rPr lang="en-US" sz="1100" dirty="0">
                <a:latin typeface="Bahnschrift SemiCondensed" panose="020B0502040204020203" pitchFamily="34" charset="0"/>
              </a:rPr>
              <a:t> </a:t>
            </a:r>
          </a:p>
          <a:p>
            <a:pPr algn="ctr"/>
            <a:r>
              <a:rPr lang="en-US" sz="1100" dirty="0">
                <a:latin typeface="Bahnschrift SemiCondensed" panose="020B0502040204020203" pitchFamily="34" charset="0"/>
              </a:rPr>
              <a:t>Margaret Cutrer, </a:t>
            </a:r>
            <a:r>
              <a:rPr lang="en-US" sz="1100" dirty="0" err="1">
                <a:latin typeface="Bahnschrift SemiCondensed" panose="020B0502040204020203" pitchFamily="34" charset="0"/>
              </a:rPr>
              <a:t>Consejera</a:t>
            </a:r>
            <a:r>
              <a:rPr lang="en-US" sz="1100" dirty="0">
                <a:latin typeface="Bahnschrift SemiCondensed" panose="020B0502040204020203" pitchFamily="34" charset="0"/>
              </a:rPr>
              <a:t> </a:t>
            </a:r>
            <a:r>
              <a:rPr lang="en-US" sz="1100" dirty="0" err="1">
                <a:latin typeface="Bahnschrift SemiCondensed" panose="020B0502040204020203" pitchFamily="34" charset="0"/>
              </a:rPr>
              <a:t>Academica</a:t>
            </a:r>
            <a:endParaRPr lang="en-US" sz="1100" dirty="0">
              <a:latin typeface="Bahnschrift SemiCondensed" panose="020B0502040204020203" pitchFamily="34" charset="0"/>
            </a:endParaRPr>
          </a:p>
          <a:p>
            <a:pPr algn="ctr"/>
            <a:r>
              <a:rPr lang="en-US" sz="1100" dirty="0">
                <a:latin typeface="Bahnschrift SemiCondensed" panose="020B0502040204020203" pitchFamily="34" charset="0"/>
              </a:rPr>
              <a:t>Kimberly Berry, </a:t>
            </a:r>
            <a:r>
              <a:rPr lang="en-US" sz="1100" dirty="0" err="1">
                <a:latin typeface="Bahnschrift SemiCondensed" panose="020B0502040204020203" pitchFamily="34" charset="0"/>
              </a:rPr>
              <a:t>Consejera</a:t>
            </a:r>
            <a:r>
              <a:rPr lang="en-US" sz="1100" dirty="0">
                <a:latin typeface="Bahnschrift SemiCondensed" panose="020B0502040204020203" pitchFamily="34" charset="0"/>
              </a:rPr>
              <a:t> </a:t>
            </a:r>
            <a:r>
              <a:rPr lang="en-US" sz="1100" dirty="0" err="1">
                <a:latin typeface="Bahnschrift SemiCondensed" panose="020B0502040204020203" pitchFamily="34" charset="0"/>
              </a:rPr>
              <a:t>Academica</a:t>
            </a:r>
            <a:endParaRPr lang="en-US" sz="1100" dirty="0">
              <a:latin typeface="Bahnschrift SemiCondensed" panose="020B0502040204020203" pitchFamily="34" charset="0"/>
            </a:endParaRPr>
          </a:p>
          <a:p>
            <a:pPr algn="ctr"/>
            <a:r>
              <a:rPr lang="en-US" sz="1100" dirty="0">
                <a:latin typeface="Bahnschrift SemiCondensed" panose="020B0502040204020203" pitchFamily="34" charset="0"/>
              </a:rPr>
              <a:t>Amber Payne, </a:t>
            </a:r>
            <a:r>
              <a:rPr lang="en-US" sz="1100" dirty="0" err="1">
                <a:latin typeface="Bahnschrift SemiCondensed" panose="020B0502040204020203" pitchFamily="34" charset="0"/>
              </a:rPr>
              <a:t>Consejera</a:t>
            </a:r>
            <a:r>
              <a:rPr lang="en-US" sz="1100" dirty="0">
                <a:latin typeface="Bahnschrift SemiCondensed" panose="020B0502040204020203" pitchFamily="34" charset="0"/>
              </a:rPr>
              <a:t> </a:t>
            </a:r>
            <a:r>
              <a:rPr lang="en-US" sz="1100" dirty="0" err="1">
                <a:latin typeface="Bahnschrift SemiCondensed" panose="020B0502040204020203" pitchFamily="34" charset="0"/>
              </a:rPr>
              <a:t>profesional</a:t>
            </a:r>
            <a:r>
              <a:rPr lang="en-US" sz="1100" dirty="0">
                <a:latin typeface="Bahnschrift SemiCondensed" panose="020B0502040204020203" pitchFamily="34" charset="0"/>
              </a:rPr>
              <a:t> </a:t>
            </a:r>
          </a:p>
          <a:p>
            <a:pPr algn="ctr"/>
            <a:r>
              <a:rPr lang="en-US" sz="1100" u="sng" dirty="0">
                <a:latin typeface="Bahnschrift SemiCondensed" panose="020B0502040204020203" pitchFamily="34" charset="0"/>
                <a:hlinkClick r:id="rId4"/>
              </a:rPr>
              <a:t>www.cisd.org</a:t>
            </a:r>
            <a:endParaRPr lang="en-US" sz="1100" dirty="0">
              <a:latin typeface="Bahnschrift SemiCondensed" panose="020B0502040204020203" pitchFamily="34" charset="0"/>
            </a:endParaRPr>
          </a:p>
          <a:p>
            <a:pPr algn="ctr"/>
            <a:r>
              <a:rPr lang="en-US" sz="1100" dirty="0">
                <a:latin typeface="Bahnschrift SemiCondensed" panose="020B0502040204020203" pitchFamily="34" charset="0"/>
              </a:rPr>
              <a:t>430-775-6200</a:t>
            </a:r>
          </a:p>
        </p:txBody>
      </p:sp>
      <p:sp>
        <p:nvSpPr>
          <p:cNvPr id="11" name="TextBox 10"/>
          <p:cNvSpPr txBox="1"/>
          <p:nvPr/>
        </p:nvSpPr>
        <p:spPr>
          <a:xfrm>
            <a:off x="4079613" y="2257581"/>
            <a:ext cx="2655139" cy="1446550"/>
          </a:xfrm>
          <a:prstGeom prst="rect">
            <a:avLst/>
          </a:prstGeom>
          <a:noFill/>
        </p:spPr>
        <p:txBody>
          <a:bodyPr wrap="square" rtlCol="0">
            <a:spAutoFit/>
          </a:bodyPr>
          <a:lstStyle/>
          <a:p>
            <a:pPr algn="ctr"/>
            <a:r>
              <a:rPr lang="es-ES" sz="1100" dirty="0">
                <a:latin typeface="Bahnschrift SemiLight" panose="020B0502040204020203" pitchFamily="34" charset="0"/>
                <a:ea typeface="Verdana" panose="020B0604030504040204" pitchFamily="34" charset="0"/>
              </a:rPr>
              <a:t>Hay muchas oportunidades en nuestra escuela para que los padres se ofrezcan como voluntarios y desempeñen una parte en la educación de sus hijos. Considere unirse a la facultad, el personal y otros padres a través de algunos de los siguientes eventos y programas</a:t>
            </a:r>
            <a:endParaRPr lang="en-US" sz="1100" dirty="0">
              <a:latin typeface="Bahnschrift SemiLight" panose="020B0502040204020203" pitchFamily="34" charset="0"/>
              <a:ea typeface="Verdana" panose="020B0604030504040204" pitchFamily="34" charset="0"/>
            </a:endParaRPr>
          </a:p>
        </p:txBody>
      </p:sp>
      <p:sp>
        <p:nvSpPr>
          <p:cNvPr id="12" name="TextBox 11"/>
          <p:cNvSpPr txBox="1"/>
          <p:nvPr/>
        </p:nvSpPr>
        <p:spPr>
          <a:xfrm>
            <a:off x="1" y="246698"/>
            <a:ext cx="6858000" cy="707886"/>
          </a:xfrm>
          <a:prstGeom prst="rect">
            <a:avLst/>
          </a:prstGeom>
          <a:noFill/>
        </p:spPr>
        <p:txBody>
          <a:bodyPr wrap="square" rtlCol="0">
            <a:spAutoFit/>
          </a:bodyPr>
          <a:lstStyle/>
          <a:p>
            <a:pPr algn="ctr"/>
            <a:r>
              <a:rPr lang="en-US" sz="4000">
                <a:latin typeface="Berlin Sans FB Demi" panose="020E0802020502020306" pitchFamily="34" charset="0"/>
              </a:rPr>
              <a:t>Información del Título I</a:t>
            </a:r>
            <a:endParaRPr lang="en-US" sz="4000" dirty="0">
              <a:latin typeface="Berlin Sans FB Demi" panose="020E0802020502020306" pitchFamily="34" charset="0"/>
            </a:endParaRPr>
          </a:p>
        </p:txBody>
      </p:sp>
      <p:sp>
        <p:nvSpPr>
          <p:cNvPr id="13" name="Rectangle 1"/>
          <p:cNvSpPr>
            <a:spLocks noChangeArrowheads="1"/>
          </p:cNvSpPr>
          <p:nvPr/>
        </p:nvSpPr>
        <p:spPr bwMode="auto">
          <a:xfrm>
            <a:off x="0" y="51628"/>
            <a:ext cx="65" cy="353943"/>
          </a:xfrm>
          <a:prstGeom prst="rect">
            <a:avLst/>
          </a:prstGeom>
          <a:solidFill>
            <a:srgbClr val="3C40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n-US" sz="500" b="0" i="0" u="none" strike="noStrike" cap="none" normalizeH="0" baseline="0" dirty="0">
                <a:ln>
                  <a:noFill/>
                </a:ln>
                <a:solidFill>
                  <a:srgbClr val="DDDDDD"/>
                </a:solidFill>
                <a:effectLst/>
                <a:latin typeface="Roboto"/>
              </a:rPr>
            </a:b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6447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9AED87A1CEB844BD6EA4AD998FF2FA" ma:contentTypeVersion="13" ma:contentTypeDescription="Create a new document." ma:contentTypeScope="" ma:versionID="f556236cd76616122cdb041e581f7778">
  <xsd:schema xmlns:xsd="http://www.w3.org/2001/XMLSchema" xmlns:xs="http://www.w3.org/2001/XMLSchema" xmlns:p="http://schemas.microsoft.com/office/2006/metadata/properties" xmlns:ns3="c3c96664-0d7f-4483-bd8f-c8e64a7effde" xmlns:ns4="428410a4-086f-462e-84c6-d283026a89c1" targetNamespace="http://schemas.microsoft.com/office/2006/metadata/properties" ma:root="true" ma:fieldsID="96496d53dbc48105d2eec4bcc805f99e" ns3:_="" ns4:_="">
    <xsd:import namespace="c3c96664-0d7f-4483-bd8f-c8e64a7effde"/>
    <xsd:import namespace="428410a4-086f-462e-84c6-d283026a89c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c96664-0d7f-4483-bd8f-c8e64a7effd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8410a4-086f-462e-84c6-d283026a89c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00547E-0188-48A5-9EF0-3A84C3446B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c96664-0d7f-4483-bd8f-c8e64a7effde"/>
    <ds:schemaRef ds:uri="428410a4-086f-462e-84c6-d283026a89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5A4D9B-ED77-43CF-BFFB-60C77894C60C}">
  <ds:schemaRefs>
    <ds:schemaRef ds:uri="http://schemas.microsoft.com/office/infopath/2007/PartnerControls"/>
    <ds:schemaRef ds:uri="c3c96664-0d7f-4483-bd8f-c8e64a7effde"/>
    <ds:schemaRef ds:uri="428410a4-086f-462e-84c6-d283026a89c1"/>
    <ds:schemaRef ds:uri="http://schemas.openxmlformats.org/package/2006/metadata/core-properties"/>
    <ds:schemaRef ds:uri="http://www.w3.org/XML/1998/namespace"/>
    <ds:schemaRef ds:uri="http://schemas.microsoft.com/office/2006/metadata/properties"/>
    <ds:schemaRef ds:uri="http://purl.org/dc/elements/1.1/"/>
    <ds:schemaRef ds:uri="http://schemas.microsoft.com/office/2006/documentManagement/types"/>
    <ds:schemaRef ds:uri="http://purl.org/dc/dcmitype/"/>
    <ds:schemaRef ds:uri="http://purl.org/dc/terms/"/>
  </ds:schemaRefs>
</ds:datastoreItem>
</file>

<file path=customXml/itemProps3.xml><?xml version="1.0" encoding="utf-8"?>
<ds:datastoreItem xmlns:ds="http://schemas.openxmlformats.org/officeDocument/2006/customXml" ds:itemID="{D601D057-13DF-4184-9AF8-B76E4C2F96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679</TotalTime>
  <Words>840</Words>
  <Application>Microsoft Office PowerPoint</Application>
  <PresentationFormat>On-screen Show (4:3)</PresentationFormat>
  <Paragraphs>91</Paragraphs>
  <Slides>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Bahnschrift SemiBold Condensed</vt:lpstr>
      <vt:lpstr>Bahnschrift SemiCondensed</vt:lpstr>
      <vt:lpstr>Bahnschrift SemiLight</vt:lpstr>
      <vt:lpstr>Berlin Sans FB Demi</vt:lpstr>
      <vt:lpstr>Calibri</vt:lpstr>
      <vt:lpstr>Footlight MT Light</vt:lpstr>
      <vt:lpstr>Roboto</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Ionescu</dc:creator>
  <cp:lastModifiedBy>Meredith Boyde</cp:lastModifiedBy>
  <cp:revision>63</cp:revision>
  <cp:lastPrinted>2021-04-29T19:47:04Z</cp:lastPrinted>
  <dcterms:created xsi:type="dcterms:W3CDTF">2017-07-06T21:18:11Z</dcterms:created>
  <dcterms:modified xsi:type="dcterms:W3CDTF">2021-04-30T19:52:22Z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0x0101001F9AED87A1CEB844BD6EA4AD998FF2FA</vt:lpwstr>
  </property>
</Properties>
</file>